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2192000" cy="6858000"/>
  <p:notesSz cx="12192000" cy="6858000"/>
  <p:embeddedFontLst>
    <p:embeddedFont>
      <p:font typeface="Montserrat Medium" panose="020B0604020202020204" charset="0"/>
      <p:regular r:id="rId30"/>
      <p:bold r:id="rId31"/>
      <p:italic r:id="rId32"/>
      <p:boldItalic r:id="rId33"/>
    </p:embeddedFont>
    <p:embeddedFont>
      <p:font typeface="Montserrat ExtraBold" panose="020B0604020202020204" charset="0"/>
      <p:bold r:id="rId34"/>
      <p:boldItalic r:id="rId35"/>
    </p:embeddedFont>
    <p:embeddedFont>
      <p:font typeface="Catamaran" panose="020B0604020202020204" charset="0"/>
      <p:regular r:id="rId36"/>
      <p:bold r:id="rId37"/>
    </p:embeddedFont>
    <p:embeddedFont>
      <p:font typeface="Inter" panose="020B0604020202020204" charset="0"/>
      <p:regular r:id="rId38"/>
      <p:bold r:id="rId39"/>
      <p:italic r:id="rId40"/>
      <p:boldItalic r:id="rId41"/>
    </p:embeddedFont>
    <p:embeddedFont>
      <p:font typeface="Montserrat" panose="020B0604020202020204" charset="0"/>
      <p:regular r:id="rId42"/>
      <p:bold r:id="rId43"/>
      <p:italic r:id="rId44"/>
      <p:boldItalic r:id="rId45"/>
    </p:embeddedFont>
    <p:embeddedFont>
      <p:font typeface="Cambria" panose="02040503050406030204" pitchFamily="18" charset="0"/>
      <p:regular r:id="rId46"/>
      <p:bold r:id="rId47"/>
      <p:italic r:id="rId48"/>
      <p:boldItalic r:id="rId49"/>
    </p:embeddedFont>
    <p:embeddedFont>
      <p:font typeface="Calibri" panose="020F0502020204030204" pitchFamily="3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8" d="100"/>
          <a:sy n="88" d="100"/>
        </p:scale>
        <p:origin x="360" y="62"/>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font" Target="fonts/font24.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font" Target="fonts/font20.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82238476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309767fc34a_0_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 name="Google Shape;42;g309767fc34a_0_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89024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30a13bdd736_1_4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0a13bdd736_1_4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884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309a0f1a3e7_1_1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309a0f1a3e7_1_1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5067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0935b4bfdd_0_69: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0935b4bfdd_0_6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36661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30a13bdd736_1_2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30a13bdd736_1_2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86311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30949b3eb97_0_11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30949b3eb97_0_11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41024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30949b3eb97_0_10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30949b3eb97_0_10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9034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09a0f1a3e7_0_4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09a0f1a3e7_0_4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82998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09a0f1a3e7_0_3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09a0f1a3e7_0_3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6969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30949b3eb97_0_8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30949b3eb97_0_8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93294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309a0f1a3e7_0_3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309a0f1a3e7_0_3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8294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30949b3eb97_0_2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g30949b3eb97_0_2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63071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309a0f1a3e7_0_5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309a0f1a3e7_0_5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75699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09a0f1a3e7_0_5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09a0f1a3e7_0_5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4460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1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2" name="Google Shape;342;p1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16054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30935b4bfdd_7_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2" name="Google Shape;352;g30935b4bfdd_7_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73979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30949120b40_0_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g30949120b40_0_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69124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0949b3eb97_0_11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0949b3eb97_0_11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95728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0935b4bfdd_7_1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4" name="Google Shape;384;g30935b4bfdd_7_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11021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0949b3eb97_0_13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30949b3eb97_0_13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2728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0935b4bfdd_0_1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0935b4bfdd_0_1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6243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09a0f1a3e7_1_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09a0f1a3e7_1_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4848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30935b4bfdd_0_4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30935b4bfdd_0_4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7837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099a9f8adf_1_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099a9f8adf_1_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950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0935b4bfdd_0_6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0935b4bfdd_0_6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4928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0935b4bfdd_0_7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30935b4bfdd_0_7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2646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0949b3eb97_0_6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0949b3eb97_0_6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4595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3345433" y="2523807"/>
            <a:ext cx="5501132" cy="1364614"/>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8750" b="0" i="0">
                <a:solidFill>
                  <a:schemeClr val="lt1"/>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body" idx="1"/>
          </p:nvPr>
        </p:nvSpPr>
        <p:spPr>
          <a:xfrm>
            <a:off x="628015" y="2169731"/>
            <a:ext cx="10935969" cy="306832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b="0" i="0">
                <a:solidFill>
                  <a:schemeClr val="dk1"/>
                </a:solidFil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b="0" i="0" u="none" strike="noStrike" cap="none">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Only">
  <p:cSld name="Title Only">
    <p:bg>
      <p:bgPr>
        <a:solidFill>
          <a:schemeClr val="lt1"/>
        </a:solidFill>
        <a:effectLst/>
      </p:bgPr>
    </p:bg>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9" name="Google Shape;19;p3"/>
          <p:cNvSpPr txBox="1">
            <a:spLocks noGrp="1"/>
          </p:cNvSpPr>
          <p:nvPr>
            <p:ph type="title"/>
          </p:nvPr>
        </p:nvSpPr>
        <p:spPr>
          <a:xfrm>
            <a:off x="3345433" y="2523807"/>
            <a:ext cx="5501132" cy="1364614"/>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8750" b="0" i="0">
                <a:solidFill>
                  <a:schemeClr val="lt1"/>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3"/>
        <p:cNvGrpSpPr/>
        <p:nvPr/>
      </p:nvGrpSpPr>
      <p:grpSpPr>
        <a:xfrm>
          <a:off x="0" y="0"/>
          <a:ext cx="0" cy="0"/>
          <a:chOff x="0" y="0"/>
          <a:chExt cx="0" cy="0"/>
        </a:xfrm>
      </p:grpSpPr>
      <p:sp>
        <p:nvSpPr>
          <p:cNvPr id="24" name="Google Shape;24;p4"/>
          <p:cNvSpPr txBox="1">
            <a:spLocks noGrp="1"/>
          </p:cNvSpPr>
          <p:nvPr>
            <p:ph type="ctrTitle"/>
          </p:nvPr>
        </p:nvSpPr>
        <p:spPr>
          <a:xfrm>
            <a:off x="914400" y="2125980"/>
            <a:ext cx="10363200" cy="144018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subTitle" idx="1"/>
          </p:nvPr>
        </p:nvSpPr>
        <p:spPr>
          <a:xfrm>
            <a:off x="1828800" y="3840480"/>
            <a:ext cx="8534400" cy="17145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3345433" y="2523807"/>
            <a:ext cx="5501132" cy="1364614"/>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8750" b="0" i="0">
                <a:solidFill>
                  <a:schemeClr val="lt1"/>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609600" y="1577340"/>
            <a:ext cx="530352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2" name="Google Shape;32;p5"/>
          <p:cNvSpPr txBox="1">
            <a:spLocks noGrp="1"/>
          </p:cNvSpPr>
          <p:nvPr>
            <p:ph type="body" idx="2"/>
          </p:nvPr>
        </p:nvSpPr>
        <p:spPr>
          <a:xfrm>
            <a:off x="6278880" y="1577340"/>
            <a:ext cx="530352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3" name="Google Shape;33;p5"/>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6"/>
        <p:cNvGrpSpPr/>
        <p:nvPr/>
      </p:nvGrpSpPr>
      <p:grpSpPr>
        <a:xfrm>
          <a:off x="0" y="0"/>
          <a:ext cx="0" cy="0"/>
          <a:chOff x="0" y="0"/>
          <a:chExt cx="0" cy="0"/>
        </a:xfrm>
      </p:grpSpPr>
      <p:sp>
        <p:nvSpPr>
          <p:cNvPr id="37" name="Google Shape;37;p6"/>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345433" y="2523807"/>
            <a:ext cx="5501132" cy="1364614"/>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8750" b="0" i="0" u="none" strike="noStrike" cap="none">
                <a:solidFill>
                  <a:schemeClr val="lt1"/>
                </a:solidFill>
                <a:latin typeface="Cambria"/>
                <a:ea typeface="Cambria"/>
                <a:cs typeface="Cambria"/>
                <a:sym typeface="Cambr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628015" y="2169731"/>
            <a:ext cx="10935969" cy="3068320"/>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b="0" i="0" u="none" strike="noStrike" cap="none">
                <a:solidFill>
                  <a:srgbClr val="888888"/>
                </a:solidFill>
                <a:latin typeface="Calibri"/>
                <a:ea typeface="Calibri"/>
                <a:cs typeface="Calibri"/>
                <a:sym typeface="Calibri"/>
              </a:defRPr>
            </a:lvl1pPr>
            <a:lvl2pPr marL="0" marR="0" lvl="1" indent="0" algn="r" rtl="0">
              <a:spcBef>
                <a:spcPts val="0"/>
              </a:spcBef>
              <a:buNone/>
              <a:defRPr sz="1800" b="0" i="0" u="none" strike="noStrike" cap="none">
                <a:solidFill>
                  <a:srgbClr val="888888"/>
                </a:solidFill>
                <a:latin typeface="Calibri"/>
                <a:ea typeface="Calibri"/>
                <a:cs typeface="Calibri"/>
                <a:sym typeface="Calibri"/>
              </a:defRPr>
            </a:lvl2pPr>
            <a:lvl3pPr marL="0" marR="0" lvl="2" indent="0" algn="r" rtl="0">
              <a:spcBef>
                <a:spcPts val="0"/>
              </a:spcBef>
              <a:buNone/>
              <a:defRPr sz="1800" b="0" i="0" u="none" strike="noStrike" cap="none">
                <a:solidFill>
                  <a:srgbClr val="888888"/>
                </a:solidFill>
                <a:latin typeface="Calibri"/>
                <a:ea typeface="Calibri"/>
                <a:cs typeface="Calibri"/>
                <a:sym typeface="Calibri"/>
              </a:defRPr>
            </a:lvl3pPr>
            <a:lvl4pPr marL="0" marR="0" lvl="3" indent="0" algn="r" rtl="0">
              <a:spcBef>
                <a:spcPts val="0"/>
              </a:spcBef>
              <a:buNone/>
              <a:defRPr sz="1800" b="0" i="0" u="none" strike="noStrike" cap="none">
                <a:solidFill>
                  <a:srgbClr val="888888"/>
                </a:solidFill>
                <a:latin typeface="Calibri"/>
                <a:ea typeface="Calibri"/>
                <a:cs typeface="Calibri"/>
                <a:sym typeface="Calibri"/>
              </a:defRPr>
            </a:lvl4pPr>
            <a:lvl5pPr marL="0" marR="0" lvl="4" indent="0" algn="r" rtl="0">
              <a:spcBef>
                <a:spcPts val="0"/>
              </a:spcBef>
              <a:buNone/>
              <a:defRPr sz="1800" b="0" i="0" u="none" strike="noStrike" cap="none">
                <a:solidFill>
                  <a:srgbClr val="888888"/>
                </a:solidFill>
                <a:latin typeface="Calibri"/>
                <a:ea typeface="Calibri"/>
                <a:cs typeface="Calibri"/>
                <a:sym typeface="Calibri"/>
              </a:defRPr>
            </a:lvl5pPr>
            <a:lvl6pPr marL="0" marR="0" lvl="5" indent="0" algn="r" rtl="0">
              <a:spcBef>
                <a:spcPts val="0"/>
              </a:spcBef>
              <a:buNone/>
              <a:defRPr sz="1800" b="0" i="0" u="none" strike="noStrike" cap="none">
                <a:solidFill>
                  <a:srgbClr val="888888"/>
                </a:solidFill>
                <a:latin typeface="Calibri"/>
                <a:ea typeface="Calibri"/>
                <a:cs typeface="Calibri"/>
                <a:sym typeface="Calibri"/>
              </a:defRPr>
            </a:lvl6pPr>
            <a:lvl7pPr marL="0" marR="0" lvl="6" indent="0" algn="r" rtl="0">
              <a:spcBef>
                <a:spcPts val="0"/>
              </a:spcBef>
              <a:buNone/>
              <a:defRPr sz="1800" b="0" i="0" u="none" strike="noStrike" cap="none">
                <a:solidFill>
                  <a:srgbClr val="888888"/>
                </a:solidFill>
                <a:latin typeface="Calibri"/>
                <a:ea typeface="Calibri"/>
                <a:cs typeface="Calibri"/>
                <a:sym typeface="Calibri"/>
              </a:defRPr>
            </a:lvl7pPr>
            <a:lvl8pPr marL="0" marR="0" lvl="7" indent="0" algn="r" rtl="0">
              <a:spcBef>
                <a:spcPts val="0"/>
              </a:spcBef>
              <a:buNone/>
              <a:defRPr sz="1800" b="0" i="0" u="none" strike="noStrike" cap="none">
                <a:solidFill>
                  <a:srgbClr val="888888"/>
                </a:solidFill>
                <a:latin typeface="Calibri"/>
                <a:ea typeface="Calibri"/>
                <a:cs typeface="Calibri"/>
                <a:sym typeface="Calibri"/>
              </a:defRPr>
            </a:lvl8pPr>
            <a:lvl9pPr marL="0" marR="0" lvl="8" indent="0" algn="r" rtl="0">
              <a:spcBef>
                <a:spcPts val="0"/>
              </a:spcBef>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7.png"/><Relationship Id="rId7"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3.jp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4.jp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9.jp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3345433" y="2523807"/>
            <a:ext cx="5501100" cy="13467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p:txBody>
      </p:sp>
      <p:pic>
        <p:nvPicPr>
          <p:cNvPr id="45" name="Google Shape;45;p7"/>
          <p:cNvPicPr preferRelativeResize="0"/>
          <p:nvPr/>
        </p:nvPicPr>
        <p:blipFill>
          <a:blip r:embed="rId3">
            <a:alphaModFix/>
          </a:blip>
          <a:stretch>
            <a:fillRect/>
          </a:stretch>
        </p:blipFill>
        <p:spPr>
          <a:xfrm>
            <a:off x="0" y="0"/>
            <a:ext cx="12191999" cy="6858000"/>
          </a:xfrm>
          <a:prstGeom prst="rect">
            <a:avLst/>
          </a:prstGeom>
          <a:noFill/>
          <a:ln>
            <a:noFill/>
          </a:ln>
        </p:spPr>
      </p:pic>
      <p:sp>
        <p:nvSpPr>
          <p:cNvPr id="46" name="Google Shape;46;p7"/>
          <p:cNvSpPr txBox="1"/>
          <p:nvPr/>
        </p:nvSpPr>
        <p:spPr>
          <a:xfrm>
            <a:off x="2395625" y="2352100"/>
            <a:ext cx="7697700" cy="211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6600">
                <a:solidFill>
                  <a:srgbClr val="4C7996"/>
                </a:solidFill>
                <a:latin typeface="Montserrat ExtraBold"/>
                <a:ea typeface="Montserrat ExtraBold"/>
                <a:cs typeface="Montserrat ExtraBold"/>
                <a:sym typeface="Montserrat ExtraBold"/>
              </a:rPr>
              <a:t>Supply Chain Analysis</a:t>
            </a:r>
            <a:endParaRPr sz="6600">
              <a:solidFill>
                <a:srgbClr val="4C7996"/>
              </a:solidFill>
              <a:latin typeface="Montserrat ExtraBold"/>
              <a:ea typeface="Montserrat ExtraBold"/>
              <a:cs typeface="Montserrat ExtraBold"/>
              <a:sym typeface="Montserrat Extra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BF5EF"/>
        </a:solidFill>
        <a:effectLst/>
      </p:bgPr>
    </p:bg>
    <p:spTree>
      <p:nvGrpSpPr>
        <p:cNvPr id="1" name="Shape 221"/>
        <p:cNvGrpSpPr/>
        <p:nvPr/>
      </p:nvGrpSpPr>
      <p:grpSpPr>
        <a:xfrm>
          <a:off x="0" y="0"/>
          <a:ext cx="0" cy="0"/>
          <a:chOff x="0" y="0"/>
          <a:chExt cx="0" cy="0"/>
        </a:xfrm>
      </p:grpSpPr>
      <p:sp>
        <p:nvSpPr>
          <p:cNvPr id="222" name="Google Shape;222;p16"/>
          <p:cNvSpPr txBox="1"/>
          <p:nvPr/>
        </p:nvSpPr>
        <p:spPr>
          <a:xfrm>
            <a:off x="1665875" y="998888"/>
            <a:ext cx="9148800" cy="4892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2000" b="1">
                <a:solidFill>
                  <a:srgbClr val="4C7996"/>
                </a:solidFill>
                <a:latin typeface="Montserrat"/>
                <a:ea typeface="Montserrat"/>
                <a:cs typeface="Montserrat"/>
                <a:sym typeface="Montserrat"/>
              </a:rPr>
              <a:t>We divided the data into:</a:t>
            </a:r>
            <a:endParaRPr sz="2000" b="1">
              <a:solidFill>
                <a:srgbClr val="4C7996"/>
              </a:solidFill>
              <a:latin typeface="Montserrat"/>
              <a:ea typeface="Montserrat"/>
              <a:cs typeface="Montserrat"/>
              <a:sym typeface="Montserrat"/>
            </a:endParaRPr>
          </a:p>
          <a:p>
            <a:pPr marL="457200" lvl="0" indent="-349250" algn="l" rtl="0">
              <a:lnSpc>
                <a:spcPct val="150000"/>
              </a:lnSpc>
              <a:spcBef>
                <a:spcPts val="0"/>
              </a:spcBef>
              <a:spcAft>
                <a:spcPts val="0"/>
              </a:spcAft>
              <a:buSzPts val="1900"/>
              <a:buFont typeface="Montserrat"/>
              <a:buChar char="●"/>
            </a:pPr>
            <a:r>
              <a:rPr lang="en-US" sz="1900" b="1">
                <a:latin typeface="Montserrat"/>
                <a:ea typeface="Montserrat"/>
                <a:cs typeface="Montserrat"/>
                <a:sym typeface="Montserrat"/>
              </a:rPr>
              <a:t>Fact table</a:t>
            </a:r>
            <a:endParaRPr sz="1900" b="1">
              <a:latin typeface="Montserrat"/>
              <a:ea typeface="Montserrat"/>
              <a:cs typeface="Montserrat"/>
              <a:sym typeface="Montserrat"/>
            </a:endParaRPr>
          </a:p>
          <a:p>
            <a:pPr marL="457200" lvl="0" indent="-349250" algn="l" rtl="0">
              <a:lnSpc>
                <a:spcPct val="150000"/>
              </a:lnSpc>
              <a:spcBef>
                <a:spcPts val="0"/>
              </a:spcBef>
              <a:spcAft>
                <a:spcPts val="0"/>
              </a:spcAft>
              <a:buSzPts val="1900"/>
              <a:buFont typeface="Montserrat"/>
              <a:buChar char="●"/>
            </a:pPr>
            <a:r>
              <a:rPr lang="en-US" sz="1900" b="1">
                <a:latin typeface="Montserrat"/>
                <a:ea typeface="Montserrat"/>
                <a:cs typeface="Montserrat"/>
                <a:sym typeface="Montserrat"/>
              </a:rPr>
              <a:t>six dimension tables:</a:t>
            </a:r>
            <a:endParaRPr sz="1900" b="1">
              <a:latin typeface="Montserrat"/>
              <a:ea typeface="Montserrat"/>
              <a:cs typeface="Montserrat"/>
              <a:sym typeface="Montserrat"/>
            </a:endParaRPr>
          </a:p>
          <a:p>
            <a:pPr marL="457200" lvl="0" indent="0" algn="l" rtl="0">
              <a:lnSpc>
                <a:spcPct val="150000"/>
              </a:lnSpc>
              <a:spcBef>
                <a:spcPts val="0"/>
              </a:spcBef>
              <a:spcAft>
                <a:spcPts val="0"/>
              </a:spcAft>
              <a:buNone/>
            </a:pPr>
            <a:r>
              <a:rPr lang="en-US" sz="1900" b="1">
                <a:latin typeface="Montserrat"/>
                <a:ea typeface="Montserrat"/>
                <a:cs typeface="Montserrat"/>
                <a:sym typeface="Montserrat"/>
              </a:rPr>
              <a:t>Dim_Customer</a:t>
            </a:r>
            <a:br>
              <a:rPr lang="en-US" sz="1900" b="1">
                <a:latin typeface="Montserrat"/>
                <a:ea typeface="Montserrat"/>
                <a:cs typeface="Montserrat"/>
                <a:sym typeface="Montserrat"/>
              </a:rPr>
            </a:br>
            <a:r>
              <a:rPr lang="en-US" sz="1900" b="1">
                <a:latin typeface="Montserrat"/>
                <a:ea typeface="Montserrat"/>
                <a:cs typeface="Montserrat"/>
                <a:sym typeface="Montserrat"/>
              </a:rPr>
              <a:t>Dim_Order</a:t>
            </a:r>
            <a:br>
              <a:rPr lang="en-US" sz="1900" b="1">
                <a:latin typeface="Montserrat"/>
                <a:ea typeface="Montserrat"/>
                <a:cs typeface="Montserrat"/>
                <a:sym typeface="Montserrat"/>
              </a:rPr>
            </a:br>
            <a:r>
              <a:rPr lang="en-US" sz="1900" b="1">
                <a:latin typeface="Montserrat"/>
                <a:ea typeface="Montserrat"/>
                <a:cs typeface="Montserrat"/>
                <a:sym typeface="Montserrat"/>
              </a:rPr>
              <a:t>Dim_Date</a:t>
            </a:r>
            <a:br>
              <a:rPr lang="en-US" sz="1900" b="1">
                <a:latin typeface="Montserrat"/>
                <a:ea typeface="Montserrat"/>
                <a:cs typeface="Montserrat"/>
                <a:sym typeface="Montserrat"/>
              </a:rPr>
            </a:br>
            <a:r>
              <a:rPr lang="en-US" sz="1900" b="1">
                <a:latin typeface="Montserrat"/>
                <a:ea typeface="Montserrat"/>
                <a:cs typeface="Montserrat"/>
                <a:sym typeface="Montserrat"/>
              </a:rPr>
              <a:t>Dim_Shipping</a:t>
            </a:r>
            <a:br>
              <a:rPr lang="en-US" sz="1900" b="1">
                <a:latin typeface="Montserrat"/>
                <a:ea typeface="Montserrat"/>
                <a:cs typeface="Montserrat"/>
                <a:sym typeface="Montserrat"/>
              </a:rPr>
            </a:br>
            <a:r>
              <a:rPr lang="en-US" sz="1900" b="1">
                <a:latin typeface="Montserrat"/>
                <a:ea typeface="Montserrat"/>
                <a:cs typeface="Montserrat"/>
                <a:sym typeface="Montserrat"/>
              </a:rPr>
              <a:t>Dim_Department</a:t>
            </a:r>
            <a:br>
              <a:rPr lang="en-US" sz="1900" b="1">
                <a:latin typeface="Montserrat"/>
                <a:ea typeface="Montserrat"/>
                <a:cs typeface="Montserrat"/>
                <a:sym typeface="Montserrat"/>
              </a:rPr>
            </a:br>
            <a:r>
              <a:rPr lang="en-US" sz="1900" b="1">
                <a:latin typeface="Montserrat"/>
                <a:ea typeface="Montserrat"/>
                <a:cs typeface="Montserrat"/>
                <a:sym typeface="Montserrat"/>
              </a:rPr>
              <a:t>Dim_Product</a:t>
            </a:r>
            <a:endParaRPr sz="1900" b="1">
              <a:latin typeface="Montserrat"/>
              <a:ea typeface="Montserrat"/>
              <a:cs typeface="Montserrat"/>
              <a:sym typeface="Montserrat"/>
            </a:endParaRPr>
          </a:p>
          <a:p>
            <a:pPr marL="0" lvl="0" indent="0" algn="l" rtl="0">
              <a:lnSpc>
                <a:spcPct val="150000"/>
              </a:lnSpc>
              <a:spcBef>
                <a:spcPts val="0"/>
              </a:spcBef>
              <a:spcAft>
                <a:spcPts val="0"/>
              </a:spcAft>
              <a:buNone/>
            </a:pPr>
            <a:r>
              <a:rPr lang="en-US" sz="1900" b="1">
                <a:latin typeface="Montserrat"/>
                <a:ea typeface="Montserrat"/>
                <a:cs typeface="Montserrat"/>
                <a:sym typeface="Montserrat"/>
              </a:rPr>
              <a:t>organized in a Star Schema format, within Microsoft SQL Server</a:t>
            </a:r>
            <a:r>
              <a:rPr lang="en-US" sz="1900" b="1">
                <a:solidFill>
                  <a:schemeClr val="dk2"/>
                </a:solidFill>
                <a:latin typeface="Montserrat"/>
                <a:ea typeface="Montserrat"/>
                <a:cs typeface="Montserrat"/>
                <a:sym typeface="Montserrat"/>
              </a:rPr>
              <a:t>, using the following code:</a:t>
            </a:r>
            <a:endParaRPr sz="1900" b="1">
              <a:solidFill>
                <a:schemeClr val="dk2"/>
              </a:solidFill>
              <a:latin typeface="Montserrat"/>
              <a:ea typeface="Montserrat"/>
              <a:cs typeface="Montserrat"/>
              <a:sym typeface="Montserrat"/>
            </a:endParaRPr>
          </a:p>
        </p:txBody>
      </p:sp>
      <p:pic>
        <p:nvPicPr>
          <p:cNvPr id="223" name="Google Shape;223;p16"/>
          <p:cNvPicPr preferRelativeResize="0"/>
          <p:nvPr/>
        </p:nvPicPr>
        <p:blipFill>
          <a:blip r:embed="rId3">
            <a:alphaModFix/>
          </a:blip>
          <a:stretch>
            <a:fillRect/>
          </a:stretch>
        </p:blipFill>
        <p:spPr>
          <a:xfrm>
            <a:off x="12" y="-49087"/>
            <a:ext cx="1476375" cy="1343025"/>
          </a:xfrm>
          <a:prstGeom prst="rect">
            <a:avLst/>
          </a:prstGeom>
          <a:noFill/>
          <a:ln>
            <a:noFill/>
          </a:ln>
        </p:spPr>
      </p:pic>
      <p:pic>
        <p:nvPicPr>
          <p:cNvPr id="224" name="Google Shape;224;p16"/>
          <p:cNvPicPr preferRelativeResize="0"/>
          <p:nvPr/>
        </p:nvPicPr>
        <p:blipFill>
          <a:blip r:embed="rId4">
            <a:alphaModFix/>
          </a:blip>
          <a:stretch>
            <a:fillRect/>
          </a:stretch>
        </p:blipFill>
        <p:spPr>
          <a:xfrm>
            <a:off x="0" y="5875325"/>
            <a:ext cx="12192000" cy="982675"/>
          </a:xfrm>
          <a:prstGeom prst="rect">
            <a:avLst/>
          </a:prstGeom>
          <a:noFill/>
          <a:ln>
            <a:noFill/>
          </a:ln>
        </p:spPr>
      </p:pic>
      <p:sp>
        <p:nvSpPr>
          <p:cNvPr id="225" name="Google Shape;225;p16"/>
          <p:cNvSpPr txBox="1">
            <a:spLocks noGrp="1"/>
          </p:cNvSpPr>
          <p:nvPr>
            <p:ph type="title"/>
          </p:nvPr>
        </p:nvSpPr>
        <p:spPr>
          <a:xfrm>
            <a:off x="1694825" y="251400"/>
            <a:ext cx="4004100" cy="693900"/>
          </a:xfrm>
          <a:prstGeom prst="rect">
            <a:avLst/>
          </a:prstGeom>
          <a:noFill/>
          <a:ln>
            <a:noFill/>
          </a:ln>
        </p:spPr>
        <p:txBody>
          <a:bodyPr spcFirstLastPara="1" wrap="square" lIns="0" tIns="16500" rIns="0" bIns="0" anchor="t" anchorCtr="0">
            <a:spAutoFit/>
          </a:bodyPr>
          <a:lstStyle/>
          <a:p>
            <a:pPr marL="12700" lvl="0" indent="0" algn="l" rtl="0">
              <a:lnSpc>
                <a:spcPct val="100000"/>
              </a:lnSpc>
              <a:spcBef>
                <a:spcPts val="0"/>
              </a:spcBef>
              <a:spcAft>
                <a:spcPts val="0"/>
              </a:spcAft>
              <a:buNone/>
            </a:pPr>
            <a:r>
              <a:rPr lang="en-US" sz="4400">
                <a:solidFill>
                  <a:srgbClr val="4C7996"/>
                </a:solidFill>
              </a:rPr>
              <a:t>Data Modelling</a:t>
            </a:r>
            <a:endParaRPr sz="4400">
              <a:solidFill>
                <a:srgbClr val="4C7996"/>
              </a:solidFill>
            </a:endParaRPr>
          </a:p>
        </p:txBody>
      </p:sp>
      <p:cxnSp>
        <p:nvCxnSpPr>
          <p:cNvPr id="226" name="Google Shape;226;p16"/>
          <p:cNvCxnSpPr/>
          <p:nvPr/>
        </p:nvCxnSpPr>
        <p:spPr>
          <a:xfrm rot="10800000" flipH="1">
            <a:off x="5720288" y="671000"/>
            <a:ext cx="5982000" cy="123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BF5EF"/>
        </a:solidFill>
        <a:effectLst/>
      </p:bgPr>
    </p:bg>
    <p:spTree>
      <p:nvGrpSpPr>
        <p:cNvPr id="1" name="Shape 230"/>
        <p:cNvGrpSpPr/>
        <p:nvPr/>
      </p:nvGrpSpPr>
      <p:grpSpPr>
        <a:xfrm>
          <a:off x="0" y="0"/>
          <a:ext cx="0" cy="0"/>
          <a:chOff x="0" y="0"/>
          <a:chExt cx="0" cy="0"/>
        </a:xfrm>
      </p:grpSpPr>
      <p:pic>
        <p:nvPicPr>
          <p:cNvPr id="231" name="Google Shape;231;p17"/>
          <p:cNvPicPr preferRelativeResize="0"/>
          <p:nvPr/>
        </p:nvPicPr>
        <p:blipFill>
          <a:blip r:embed="rId3">
            <a:alphaModFix/>
          </a:blip>
          <a:stretch>
            <a:fillRect/>
          </a:stretch>
        </p:blipFill>
        <p:spPr>
          <a:xfrm rot="-5400000">
            <a:off x="9525" y="4724400"/>
            <a:ext cx="2047875" cy="2219325"/>
          </a:xfrm>
          <a:prstGeom prst="rect">
            <a:avLst/>
          </a:prstGeom>
          <a:noFill/>
          <a:ln>
            <a:noFill/>
          </a:ln>
        </p:spPr>
      </p:pic>
      <p:pic>
        <p:nvPicPr>
          <p:cNvPr id="232" name="Google Shape;232;p17"/>
          <p:cNvPicPr preferRelativeResize="0"/>
          <p:nvPr/>
        </p:nvPicPr>
        <p:blipFill>
          <a:blip r:embed="rId4">
            <a:alphaModFix/>
          </a:blip>
          <a:stretch>
            <a:fillRect/>
          </a:stretch>
        </p:blipFill>
        <p:spPr>
          <a:xfrm>
            <a:off x="11077575" y="2828925"/>
            <a:ext cx="1114425" cy="4029075"/>
          </a:xfrm>
          <a:prstGeom prst="rect">
            <a:avLst/>
          </a:prstGeom>
          <a:noFill/>
          <a:ln>
            <a:noFill/>
          </a:ln>
        </p:spPr>
      </p:pic>
      <p:cxnSp>
        <p:nvCxnSpPr>
          <p:cNvPr id="233" name="Google Shape;233;p17"/>
          <p:cNvCxnSpPr/>
          <p:nvPr/>
        </p:nvCxnSpPr>
        <p:spPr>
          <a:xfrm rot="10800000" flipH="1">
            <a:off x="4577288" y="714500"/>
            <a:ext cx="6774300" cy="45000"/>
          </a:xfrm>
          <a:prstGeom prst="straightConnector1">
            <a:avLst/>
          </a:prstGeom>
          <a:noFill/>
          <a:ln w="19050" cap="flat" cmpd="sng">
            <a:solidFill>
              <a:schemeClr val="dk2"/>
            </a:solidFill>
            <a:prstDash val="solid"/>
            <a:round/>
            <a:headEnd type="none" w="med" len="med"/>
            <a:tailEnd type="none" w="med" len="med"/>
          </a:ln>
        </p:spPr>
      </p:cxnSp>
      <p:sp>
        <p:nvSpPr>
          <p:cNvPr id="234" name="Google Shape;234;p17"/>
          <p:cNvSpPr txBox="1">
            <a:spLocks noGrp="1"/>
          </p:cNvSpPr>
          <p:nvPr>
            <p:ph type="title"/>
          </p:nvPr>
        </p:nvSpPr>
        <p:spPr>
          <a:xfrm>
            <a:off x="551825" y="251400"/>
            <a:ext cx="4004100" cy="693900"/>
          </a:xfrm>
          <a:prstGeom prst="rect">
            <a:avLst/>
          </a:prstGeom>
          <a:noFill/>
          <a:ln>
            <a:noFill/>
          </a:ln>
        </p:spPr>
        <p:txBody>
          <a:bodyPr spcFirstLastPara="1" wrap="square" lIns="0" tIns="16500" rIns="0" bIns="0" anchor="t" anchorCtr="0">
            <a:spAutoFit/>
          </a:bodyPr>
          <a:lstStyle/>
          <a:p>
            <a:pPr marL="12700" lvl="0" indent="0" algn="l" rtl="0">
              <a:lnSpc>
                <a:spcPct val="100000"/>
              </a:lnSpc>
              <a:spcBef>
                <a:spcPts val="0"/>
              </a:spcBef>
              <a:spcAft>
                <a:spcPts val="0"/>
              </a:spcAft>
              <a:buNone/>
            </a:pPr>
            <a:r>
              <a:rPr lang="en-US" sz="4400">
                <a:solidFill>
                  <a:srgbClr val="4C7996"/>
                </a:solidFill>
              </a:rPr>
              <a:t>Data Modelling</a:t>
            </a:r>
            <a:endParaRPr sz="4400">
              <a:solidFill>
                <a:srgbClr val="4C7996"/>
              </a:solidFill>
            </a:endParaRPr>
          </a:p>
        </p:txBody>
      </p:sp>
      <p:pic>
        <p:nvPicPr>
          <p:cNvPr id="235" name="Google Shape;235;p17"/>
          <p:cNvPicPr preferRelativeResize="0"/>
          <p:nvPr/>
        </p:nvPicPr>
        <p:blipFill>
          <a:blip r:embed="rId5">
            <a:alphaModFix/>
          </a:blip>
          <a:stretch>
            <a:fillRect/>
          </a:stretch>
        </p:blipFill>
        <p:spPr>
          <a:xfrm>
            <a:off x="2981325" y="1097700"/>
            <a:ext cx="7254477" cy="56079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BF5EF"/>
        </a:solidFill>
        <a:effectLst/>
      </p:bgPr>
    </p:bg>
    <p:spTree>
      <p:nvGrpSpPr>
        <p:cNvPr id="1" name="Shape 239"/>
        <p:cNvGrpSpPr/>
        <p:nvPr/>
      </p:nvGrpSpPr>
      <p:grpSpPr>
        <a:xfrm>
          <a:off x="0" y="0"/>
          <a:ext cx="0" cy="0"/>
          <a:chOff x="0" y="0"/>
          <a:chExt cx="0" cy="0"/>
        </a:xfrm>
      </p:grpSpPr>
      <p:pic>
        <p:nvPicPr>
          <p:cNvPr id="240" name="Google Shape;240;p18"/>
          <p:cNvPicPr preferRelativeResize="0"/>
          <p:nvPr/>
        </p:nvPicPr>
        <p:blipFill>
          <a:blip r:embed="rId3">
            <a:alphaModFix/>
          </a:blip>
          <a:stretch>
            <a:fillRect/>
          </a:stretch>
        </p:blipFill>
        <p:spPr>
          <a:xfrm>
            <a:off x="1434" y="0"/>
            <a:ext cx="1114425" cy="4029075"/>
          </a:xfrm>
          <a:prstGeom prst="rect">
            <a:avLst/>
          </a:prstGeom>
          <a:noFill/>
          <a:ln>
            <a:noFill/>
          </a:ln>
        </p:spPr>
      </p:pic>
      <p:pic>
        <p:nvPicPr>
          <p:cNvPr id="241" name="Google Shape;241;p18"/>
          <p:cNvPicPr preferRelativeResize="0"/>
          <p:nvPr/>
        </p:nvPicPr>
        <p:blipFill>
          <a:blip r:embed="rId4">
            <a:alphaModFix/>
          </a:blip>
          <a:stretch>
            <a:fillRect/>
          </a:stretch>
        </p:blipFill>
        <p:spPr>
          <a:xfrm>
            <a:off x="1582625" y="954725"/>
            <a:ext cx="8971075" cy="5903275"/>
          </a:xfrm>
          <a:prstGeom prst="rect">
            <a:avLst/>
          </a:prstGeom>
          <a:noFill/>
          <a:ln>
            <a:noFill/>
          </a:ln>
        </p:spPr>
      </p:pic>
      <p:pic>
        <p:nvPicPr>
          <p:cNvPr id="242" name="Google Shape;242;p18"/>
          <p:cNvPicPr preferRelativeResize="0"/>
          <p:nvPr/>
        </p:nvPicPr>
        <p:blipFill>
          <a:blip r:embed="rId3">
            <a:alphaModFix/>
          </a:blip>
          <a:stretch>
            <a:fillRect/>
          </a:stretch>
        </p:blipFill>
        <p:spPr>
          <a:xfrm>
            <a:off x="11077575" y="2828925"/>
            <a:ext cx="1114425" cy="4029075"/>
          </a:xfrm>
          <a:prstGeom prst="rect">
            <a:avLst/>
          </a:prstGeom>
          <a:noFill/>
          <a:ln>
            <a:noFill/>
          </a:ln>
        </p:spPr>
      </p:pic>
      <p:cxnSp>
        <p:nvCxnSpPr>
          <p:cNvPr id="243" name="Google Shape;243;p18"/>
          <p:cNvCxnSpPr/>
          <p:nvPr/>
        </p:nvCxnSpPr>
        <p:spPr>
          <a:xfrm rot="10800000" flipH="1">
            <a:off x="5162000" y="550625"/>
            <a:ext cx="6843300" cy="4800"/>
          </a:xfrm>
          <a:prstGeom prst="straightConnector1">
            <a:avLst/>
          </a:prstGeom>
          <a:noFill/>
          <a:ln w="19050" cap="flat" cmpd="sng">
            <a:solidFill>
              <a:srgbClr val="4C7996"/>
            </a:solidFill>
            <a:prstDash val="solid"/>
            <a:round/>
            <a:headEnd type="none" w="med" len="med"/>
            <a:tailEnd type="none" w="med" len="med"/>
          </a:ln>
        </p:spPr>
      </p:cxnSp>
      <p:sp>
        <p:nvSpPr>
          <p:cNvPr id="244" name="Google Shape;244;p18"/>
          <p:cNvSpPr txBox="1">
            <a:spLocks noGrp="1"/>
          </p:cNvSpPr>
          <p:nvPr>
            <p:ph type="title"/>
          </p:nvPr>
        </p:nvSpPr>
        <p:spPr>
          <a:xfrm>
            <a:off x="1313825" y="99000"/>
            <a:ext cx="4004100" cy="693900"/>
          </a:xfrm>
          <a:prstGeom prst="rect">
            <a:avLst/>
          </a:prstGeom>
          <a:noFill/>
          <a:ln>
            <a:noFill/>
          </a:ln>
        </p:spPr>
        <p:txBody>
          <a:bodyPr spcFirstLastPara="1" wrap="square" lIns="0" tIns="16500" rIns="0" bIns="0" anchor="t" anchorCtr="0">
            <a:spAutoFit/>
          </a:bodyPr>
          <a:lstStyle/>
          <a:p>
            <a:pPr marL="12700" lvl="0" indent="0" algn="l" rtl="0">
              <a:lnSpc>
                <a:spcPct val="100000"/>
              </a:lnSpc>
              <a:spcBef>
                <a:spcPts val="0"/>
              </a:spcBef>
              <a:spcAft>
                <a:spcPts val="0"/>
              </a:spcAft>
              <a:buNone/>
            </a:pPr>
            <a:r>
              <a:rPr lang="en-US" sz="4400">
                <a:solidFill>
                  <a:srgbClr val="4C7996"/>
                </a:solidFill>
              </a:rPr>
              <a:t>Data Modelling</a:t>
            </a:r>
            <a:endParaRPr sz="4400">
              <a:solidFill>
                <a:srgbClr val="4C7996"/>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BF5EF"/>
        </a:solidFill>
        <a:effectLst/>
      </p:bgPr>
    </p:bg>
    <p:spTree>
      <p:nvGrpSpPr>
        <p:cNvPr id="1" name="Shape 248"/>
        <p:cNvGrpSpPr/>
        <p:nvPr/>
      </p:nvGrpSpPr>
      <p:grpSpPr>
        <a:xfrm>
          <a:off x="0" y="0"/>
          <a:ext cx="0" cy="0"/>
          <a:chOff x="0" y="0"/>
          <a:chExt cx="0" cy="0"/>
        </a:xfrm>
      </p:grpSpPr>
      <p:sp>
        <p:nvSpPr>
          <p:cNvPr id="249" name="Google Shape;249;p19"/>
          <p:cNvSpPr txBox="1"/>
          <p:nvPr/>
        </p:nvSpPr>
        <p:spPr>
          <a:xfrm>
            <a:off x="121175" y="1417200"/>
            <a:ext cx="5884500" cy="5139000"/>
          </a:xfrm>
          <a:prstGeom prst="rect">
            <a:avLst/>
          </a:prstGeom>
          <a:noFill/>
          <a:ln>
            <a:noFill/>
          </a:ln>
        </p:spPr>
        <p:txBody>
          <a:bodyPr spcFirstLastPara="1" wrap="square" lIns="91425" tIns="91425" rIns="91425" bIns="91425" anchor="t" anchorCtr="0">
            <a:spAutoFit/>
          </a:bodyPr>
          <a:lstStyle/>
          <a:p>
            <a:pPr marL="457200" lvl="0" indent="-336550" algn="l" rtl="0">
              <a:lnSpc>
                <a:spcPct val="115000"/>
              </a:lnSpc>
              <a:spcBef>
                <a:spcPts val="1000"/>
              </a:spcBef>
              <a:spcAft>
                <a:spcPts val="0"/>
              </a:spcAft>
              <a:buSzPts val="1700"/>
              <a:buFont typeface="Montserrat"/>
              <a:buChar char="●"/>
            </a:pPr>
            <a:r>
              <a:rPr lang="en-US" sz="1700" b="1">
                <a:solidFill>
                  <a:schemeClr val="dk1"/>
                </a:solidFill>
                <a:latin typeface="Montserrat"/>
                <a:ea typeface="Montserrat"/>
                <a:cs typeface="Montserrat"/>
                <a:sym typeface="Montserrat"/>
              </a:rPr>
              <a:t>On Time Orders Rate (OT): </a:t>
            </a:r>
            <a:r>
              <a:rPr lang="en-US" sz="1700" b="1">
                <a:solidFill>
                  <a:schemeClr val="dk2"/>
                </a:solidFill>
                <a:latin typeface="Montserrat"/>
                <a:ea typeface="Montserrat"/>
                <a:cs typeface="Montserrat"/>
                <a:sym typeface="Montserrat"/>
              </a:rPr>
              <a:t>45.2%</a:t>
            </a:r>
            <a:endParaRPr sz="1700" b="1">
              <a:solidFill>
                <a:schemeClr val="dk2"/>
              </a:solidFill>
              <a:latin typeface="Montserrat"/>
              <a:ea typeface="Montserrat"/>
              <a:cs typeface="Montserrat"/>
              <a:sym typeface="Montserrat"/>
            </a:endParaRPr>
          </a:p>
          <a:p>
            <a:pPr marL="0" lvl="0" indent="0" algn="l" rtl="0">
              <a:lnSpc>
                <a:spcPct val="115000"/>
              </a:lnSpc>
              <a:spcBef>
                <a:spcPts val="1000"/>
              </a:spcBef>
              <a:spcAft>
                <a:spcPts val="0"/>
              </a:spcAft>
              <a:buNone/>
            </a:pPr>
            <a:r>
              <a:rPr lang="en-US" sz="1700" b="1">
                <a:solidFill>
                  <a:schemeClr val="dk1"/>
                </a:solidFill>
                <a:latin typeface="Montserrat"/>
                <a:ea typeface="Montserrat"/>
                <a:cs typeface="Montserrat"/>
                <a:sym typeface="Montserrat"/>
              </a:rPr>
              <a:t> </a:t>
            </a:r>
            <a:r>
              <a:rPr lang="en-US" sz="1700" b="1">
                <a:solidFill>
                  <a:srgbClr val="282523"/>
                </a:solidFill>
                <a:highlight>
                  <a:srgbClr val="F8F4F2"/>
                </a:highlight>
                <a:latin typeface="Montserrat"/>
                <a:ea typeface="Montserrat"/>
                <a:cs typeface="Montserrat"/>
                <a:sym typeface="Montserrat"/>
              </a:rPr>
              <a:t>The rate of </a:t>
            </a:r>
            <a:r>
              <a:rPr lang="en-US" sz="1700" b="1">
                <a:solidFill>
                  <a:srgbClr val="7AA1B7"/>
                </a:solidFill>
                <a:highlight>
                  <a:srgbClr val="F8F4F2"/>
                </a:highlight>
                <a:latin typeface="Montserrat"/>
                <a:ea typeface="Montserrat"/>
                <a:cs typeface="Montserrat"/>
                <a:sym typeface="Montserrat"/>
              </a:rPr>
              <a:t>45.2%</a:t>
            </a:r>
            <a:r>
              <a:rPr lang="en-US" sz="1700" b="1">
                <a:solidFill>
                  <a:srgbClr val="282523"/>
                </a:solidFill>
                <a:highlight>
                  <a:srgbClr val="F8F4F2"/>
                </a:highlight>
                <a:latin typeface="Montserrat"/>
                <a:ea typeface="Montserrat"/>
                <a:cs typeface="Montserrat"/>
                <a:sym typeface="Montserrat"/>
              </a:rPr>
              <a:t> is low compared to industry standards in supply chains, which may indicate problems in planning.</a:t>
            </a:r>
            <a:endParaRPr sz="1900" b="1">
              <a:solidFill>
                <a:schemeClr val="dk1"/>
              </a:solidFill>
              <a:latin typeface="Montserrat"/>
              <a:ea typeface="Montserrat"/>
              <a:cs typeface="Montserrat"/>
              <a:sym typeface="Montserrat"/>
            </a:endParaRPr>
          </a:p>
          <a:p>
            <a:pPr marL="457200" lvl="0" indent="-336550" algn="l" rtl="0">
              <a:lnSpc>
                <a:spcPct val="115000"/>
              </a:lnSpc>
              <a:spcBef>
                <a:spcPts val="1000"/>
              </a:spcBef>
              <a:spcAft>
                <a:spcPts val="0"/>
              </a:spcAft>
              <a:buClr>
                <a:schemeClr val="dk1"/>
              </a:buClr>
              <a:buSzPts val="1700"/>
              <a:buFont typeface="Montserrat"/>
              <a:buChar char="●"/>
            </a:pPr>
            <a:r>
              <a:rPr lang="en-US" sz="1700" b="1">
                <a:solidFill>
                  <a:schemeClr val="dk1"/>
                </a:solidFill>
                <a:latin typeface="Montserrat"/>
                <a:ea typeface="Montserrat"/>
                <a:cs typeface="Montserrat"/>
                <a:sym typeface="Montserrat"/>
              </a:rPr>
              <a:t>In Full Orders (IF): </a:t>
            </a:r>
            <a:r>
              <a:rPr lang="en-US" sz="1700" b="1">
                <a:solidFill>
                  <a:schemeClr val="dk2"/>
                </a:solidFill>
                <a:latin typeface="Montserrat"/>
                <a:ea typeface="Montserrat"/>
                <a:cs typeface="Montserrat"/>
                <a:sym typeface="Montserrat"/>
              </a:rPr>
              <a:t>33%</a:t>
            </a:r>
            <a:endParaRPr sz="1700" b="1">
              <a:solidFill>
                <a:schemeClr val="dk2"/>
              </a:solidFill>
              <a:latin typeface="Montserrat"/>
              <a:ea typeface="Montserrat"/>
              <a:cs typeface="Montserrat"/>
              <a:sym typeface="Montserrat"/>
            </a:endParaRPr>
          </a:p>
          <a:p>
            <a:pPr marL="0" lvl="0" indent="0" algn="l" rtl="0">
              <a:lnSpc>
                <a:spcPct val="115000"/>
              </a:lnSpc>
              <a:spcBef>
                <a:spcPts val="1000"/>
              </a:spcBef>
              <a:spcAft>
                <a:spcPts val="0"/>
              </a:spcAft>
              <a:buNone/>
            </a:pPr>
            <a:r>
              <a:rPr lang="en-US" sz="1300">
                <a:solidFill>
                  <a:srgbClr val="282523"/>
                </a:solidFill>
                <a:highlight>
                  <a:srgbClr val="F8F4F2"/>
                </a:highlight>
              </a:rPr>
              <a:t>T</a:t>
            </a:r>
            <a:r>
              <a:rPr lang="en-US" sz="1800" b="1">
                <a:solidFill>
                  <a:srgbClr val="282523"/>
                </a:solidFill>
                <a:highlight>
                  <a:srgbClr val="F8F4F2"/>
                </a:highlight>
                <a:latin typeface="Montserrat"/>
                <a:ea typeface="Montserrat"/>
                <a:cs typeface="Montserrat"/>
                <a:sym typeface="Montserrat"/>
              </a:rPr>
              <a:t>his means that only about </a:t>
            </a:r>
            <a:r>
              <a:rPr lang="en-US" sz="1800" b="1">
                <a:solidFill>
                  <a:srgbClr val="7AA1B7"/>
                </a:solidFill>
                <a:highlight>
                  <a:srgbClr val="F8F4F2"/>
                </a:highlight>
                <a:latin typeface="Montserrat"/>
                <a:ea typeface="Montserrat"/>
                <a:cs typeface="Montserrat"/>
                <a:sym typeface="Montserrat"/>
              </a:rPr>
              <a:t>one-third </a:t>
            </a:r>
            <a:r>
              <a:rPr lang="en-US" sz="1800" b="1">
                <a:solidFill>
                  <a:srgbClr val="282523"/>
                </a:solidFill>
                <a:highlight>
                  <a:srgbClr val="F8F4F2"/>
                </a:highlight>
                <a:latin typeface="Montserrat"/>
                <a:ea typeface="Montserrat"/>
                <a:cs typeface="Montserrat"/>
                <a:sym typeface="Montserrat"/>
              </a:rPr>
              <a:t>of orders are delivered in the required quantities, indicating challenges in inventory or production management.</a:t>
            </a:r>
            <a:endParaRPr sz="2200" b="1">
              <a:solidFill>
                <a:schemeClr val="dk1"/>
              </a:solidFill>
              <a:latin typeface="Montserrat"/>
              <a:ea typeface="Montserrat"/>
              <a:cs typeface="Montserrat"/>
              <a:sym typeface="Montserrat"/>
            </a:endParaRPr>
          </a:p>
          <a:p>
            <a:pPr marL="457200" lvl="0" indent="-336550" algn="l" rtl="0">
              <a:lnSpc>
                <a:spcPct val="115000"/>
              </a:lnSpc>
              <a:spcBef>
                <a:spcPts val="1000"/>
              </a:spcBef>
              <a:spcAft>
                <a:spcPts val="0"/>
              </a:spcAft>
              <a:buClr>
                <a:schemeClr val="dk1"/>
              </a:buClr>
              <a:buSzPts val="1700"/>
              <a:buFont typeface="Montserrat"/>
              <a:buChar char="●"/>
            </a:pPr>
            <a:r>
              <a:rPr lang="en-US" sz="1700" b="1">
                <a:solidFill>
                  <a:schemeClr val="dk1"/>
                </a:solidFill>
                <a:latin typeface="Montserrat"/>
                <a:ea typeface="Montserrat"/>
                <a:cs typeface="Montserrat"/>
                <a:sym typeface="Montserrat"/>
              </a:rPr>
              <a:t>On Time in Full (OTIF): </a:t>
            </a:r>
            <a:r>
              <a:rPr lang="en-US" sz="1700" b="1">
                <a:solidFill>
                  <a:schemeClr val="dk2"/>
                </a:solidFill>
                <a:latin typeface="Montserrat"/>
                <a:ea typeface="Montserrat"/>
                <a:cs typeface="Montserrat"/>
                <a:sym typeface="Montserrat"/>
              </a:rPr>
              <a:t>14%</a:t>
            </a:r>
            <a:endParaRPr sz="1700" b="1">
              <a:solidFill>
                <a:schemeClr val="dk2"/>
              </a:solidFill>
              <a:latin typeface="Montserrat"/>
              <a:ea typeface="Montserrat"/>
              <a:cs typeface="Montserrat"/>
              <a:sym typeface="Montserrat"/>
            </a:endParaRPr>
          </a:p>
          <a:p>
            <a:pPr marL="0" lvl="0" indent="0" algn="l" rtl="0">
              <a:lnSpc>
                <a:spcPct val="115000"/>
              </a:lnSpc>
              <a:spcBef>
                <a:spcPts val="1000"/>
              </a:spcBef>
              <a:spcAft>
                <a:spcPts val="0"/>
              </a:spcAft>
              <a:buClr>
                <a:schemeClr val="dk1"/>
              </a:buClr>
              <a:buSzPts val="1100"/>
              <a:buFont typeface="Arial"/>
              <a:buNone/>
            </a:pPr>
            <a:r>
              <a:rPr lang="en-US" sz="1800" b="1">
                <a:solidFill>
                  <a:srgbClr val="282523"/>
                </a:solidFill>
                <a:highlight>
                  <a:srgbClr val="F8F4F2"/>
                </a:highlight>
                <a:latin typeface="Montserrat"/>
                <a:ea typeface="Montserrat"/>
                <a:cs typeface="Montserrat"/>
                <a:sym typeface="Montserrat"/>
              </a:rPr>
              <a:t>This percentage means that only </a:t>
            </a:r>
            <a:r>
              <a:rPr lang="en-US" sz="1800" b="1">
                <a:solidFill>
                  <a:srgbClr val="7AA1B7"/>
                </a:solidFill>
                <a:highlight>
                  <a:srgbClr val="F8F4F2"/>
                </a:highlight>
                <a:latin typeface="Montserrat"/>
                <a:ea typeface="Montserrat"/>
                <a:cs typeface="Montserrat"/>
                <a:sym typeface="Montserrat"/>
              </a:rPr>
              <a:t>14%</a:t>
            </a:r>
            <a:r>
              <a:rPr lang="en-US" sz="1800" b="1">
                <a:solidFill>
                  <a:srgbClr val="282523"/>
                </a:solidFill>
                <a:highlight>
                  <a:srgbClr val="F8F4F2"/>
                </a:highlight>
                <a:latin typeface="Montserrat"/>
                <a:ea typeface="Montserrat"/>
                <a:cs typeface="Montserrat"/>
                <a:sym typeface="Montserrat"/>
              </a:rPr>
              <a:t> of orders are delivered on time and in the correct quantities, which is a serious indicator of a breakdown in supply chain performance.</a:t>
            </a:r>
            <a:endParaRPr sz="2200" b="1">
              <a:solidFill>
                <a:schemeClr val="dk1"/>
              </a:solidFill>
              <a:latin typeface="Montserrat"/>
              <a:ea typeface="Montserrat"/>
              <a:cs typeface="Montserrat"/>
              <a:sym typeface="Montserrat"/>
            </a:endParaRPr>
          </a:p>
        </p:txBody>
      </p:sp>
      <p:sp>
        <p:nvSpPr>
          <p:cNvPr id="250" name="Google Shape;250;p19"/>
          <p:cNvSpPr txBox="1"/>
          <p:nvPr/>
        </p:nvSpPr>
        <p:spPr>
          <a:xfrm>
            <a:off x="381000" y="906876"/>
            <a:ext cx="9901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solidFill>
                  <a:srgbClr val="4C7996"/>
                </a:solidFill>
                <a:latin typeface="Montserrat"/>
                <a:ea typeface="Montserrat"/>
                <a:cs typeface="Montserrat"/>
                <a:sym typeface="Montserrat"/>
              </a:rPr>
              <a:t>According to the key performance measures we have taken, we have reached:</a:t>
            </a:r>
            <a:endParaRPr sz="1800" b="1">
              <a:solidFill>
                <a:srgbClr val="4C7996"/>
              </a:solidFill>
              <a:latin typeface="Montserrat"/>
              <a:ea typeface="Montserrat"/>
              <a:cs typeface="Montserrat"/>
              <a:sym typeface="Montserrat"/>
            </a:endParaRPr>
          </a:p>
        </p:txBody>
      </p:sp>
      <p:sp>
        <p:nvSpPr>
          <p:cNvPr id="251" name="Google Shape;251;p19"/>
          <p:cNvSpPr txBox="1"/>
          <p:nvPr/>
        </p:nvSpPr>
        <p:spPr>
          <a:xfrm>
            <a:off x="183650" y="119350"/>
            <a:ext cx="4519200" cy="861900"/>
          </a:xfrm>
          <a:prstGeom prst="rect">
            <a:avLst/>
          </a:prstGeom>
          <a:noFill/>
          <a:ln>
            <a:noFill/>
          </a:ln>
        </p:spPr>
        <p:txBody>
          <a:bodyPr spcFirstLastPara="1" wrap="square" lIns="91425" tIns="91425" rIns="91425" bIns="91425" anchor="t" anchorCtr="0">
            <a:spAutoFit/>
          </a:bodyPr>
          <a:lstStyle/>
          <a:p>
            <a:pPr marL="12700" lvl="0" indent="0" algn="l" rtl="0">
              <a:spcBef>
                <a:spcPts val="0"/>
              </a:spcBef>
              <a:spcAft>
                <a:spcPts val="0"/>
              </a:spcAft>
              <a:buNone/>
            </a:pPr>
            <a:r>
              <a:rPr lang="en-US" sz="4400">
                <a:solidFill>
                  <a:srgbClr val="4C7996"/>
                </a:solidFill>
                <a:latin typeface="Cambria"/>
                <a:ea typeface="Cambria"/>
                <a:cs typeface="Cambria"/>
                <a:sym typeface="Cambria"/>
              </a:rPr>
              <a:t>Overview Insights</a:t>
            </a:r>
            <a:endParaRPr sz="4400">
              <a:latin typeface="Cambria"/>
              <a:ea typeface="Cambria"/>
              <a:cs typeface="Cambria"/>
              <a:sym typeface="Cambria"/>
            </a:endParaRPr>
          </a:p>
        </p:txBody>
      </p:sp>
      <p:pic>
        <p:nvPicPr>
          <p:cNvPr id="252" name="Google Shape;252;p19"/>
          <p:cNvPicPr preferRelativeResize="0"/>
          <p:nvPr/>
        </p:nvPicPr>
        <p:blipFill>
          <a:blip r:embed="rId3">
            <a:alphaModFix/>
          </a:blip>
          <a:stretch>
            <a:fillRect/>
          </a:stretch>
        </p:blipFill>
        <p:spPr>
          <a:xfrm rot="5400000">
            <a:off x="10058400" y="-85737"/>
            <a:ext cx="2047875" cy="2219325"/>
          </a:xfrm>
          <a:prstGeom prst="rect">
            <a:avLst/>
          </a:prstGeom>
          <a:noFill/>
          <a:ln>
            <a:noFill/>
          </a:ln>
        </p:spPr>
      </p:pic>
      <p:cxnSp>
        <p:nvCxnSpPr>
          <p:cNvPr id="253" name="Google Shape;253;p19"/>
          <p:cNvCxnSpPr/>
          <p:nvPr/>
        </p:nvCxnSpPr>
        <p:spPr>
          <a:xfrm rot="10800000" flipH="1">
            <a:off x="4729688" y="594800"/>
            <a:ext cx="4924200" cy="12300"/>
          </a:xfrm>
          <a:prstGeom prst="straightConnector1">
            <a:avLst/>
          </a:prstGeom>
          <a:noFill/>
          <a:ln w="19050" cap="flat" cmpd="sng">
            <a:solidFill>
              <a:schemeClr val="dk2"/>
            </a:solidFill>
            <a:prstDash val="solid"/>
            <a:round/>
            <a:headEnd type="none" w="med" len="med"/>
            <a:tailEnd type="none" w="med" len="med"/>
          </a:ln>
        </p:spPr>
      </p:cxnSp>
      <p:pic>
        <p:nvPicPr>
          <p:cNvPr id="254" name="Google Shape;254;p19"/>
          <p:cNvPicPr preferRelativeResize="0"/>
          <p:nvPr/>
        </p:nvPicPr>
        <p:blipFill>
          <a:blip r:embed="rId4">
            <a:alphaModFix/>
          </a:blip>
          <a:stretch>
            <a:fillRect/>
          </a:stretch>
        </p:blipFill>
        <p:spPr>
          <a:xfrm>
            <a:off x="5791200" y="2282976"/>
            <a:ext cx="6200775" cy="1076325"/>
          </a:xfrm>
          <a:prstGeom prst="rect">
            <a:avLst/>
          </a:prstGeom>
          <a:noFill/>
          <a:ln>
            <a:noFill/>
          </a:ln>
        </p:spPr>
      </p:pic>
      <p:pic>
        <p:nvPicPr>
          <p:cNvPr id="255" name="Google Shape;255;p19"/>
          <p:cNvPicPr preferRelativeResize="0"/>
          <p:nvPr/>
        </p:nvPicPr>
        <p:blipFill>
          <a:blip r:embed="rId5">
            <a:alphaModFix/>
          </a:blip>
          <a:stretch>
            <a:fillRect/>
          </a:stretch>
        </p:blipFill>
        <p:spPr>
          <a:xfrm>
            <a:off x="6068150" y="3664101"/>
            <a:ext cx="5666651" cy="246218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BF5EF"/>
        </a:solidFill>
        <a:effectLst/>
      </p:bgPr>
    </p:bg>
    <p:spTree>
      <p:nvGrpSpPr>
        <p:cNvPr id="1" name="Shape 259"/>
        <p:cNvGrpSpPr/>
        <p:nvPr/>
      </p:nvGrpSpPr>
      <p:grpSpPr>
        <a:xfrm>
          <a:off x="0" y="0"/>
          <a:ext cx="0" cy="0"/>
          <a:chOff x="0" y="0"/>
          <a:chExt cx="0" cy="0"/>
        </a:xfrm>
      </p:grpSpPr>
      <p:sp>
        <p:nvSpPr>
          <p:cNvPr id="260" name="Google Shape;260;p20"/>
          <p:cNvSpPr txBox="1"/>
          <p:nvPr/>
        </p:nvSpPr>
        <p:spPr>
          <a:xfrm>
            <a:off x="1555250" y="119350"/>
            <a:ext cx="4519200" cy="861900"/>
          </a:xfrm>
          <a:prstGeom prst="rect">
            <a:avLst/>
          </a:prstGeom>
          <a:noFill/>
          <a:ln>
            <a:noFill/>
          </a:ln>
        </p:spPr>
        <p:txBody>
          <a:bodyPr spcFirstLastPara="1" wrap="square" lIns="91425" tIns="91425" rIns="91425" bIns="91425" anchor="t" anchorCtr="0">
            <a:spAutoFit/>
          </a:bodyPr>
          <a:lstStyle/>
          <a:p>
            <a:pPr marL="12700" lvl="0" indent="0" algn="l" rtl="0">
              <a:spcBef>
                <a:spcPts val="0"/>
              </a:spcBef>
              <a:spcAft>
                <a:spcPts val="0"/>
              </a:spcAft>
              <a:buNone/>
            </a:pPr>
            <a:r>
              <a:rPr lang="en-US" sz="4400">
                <a:solidFill>
                  <a:srgbClr val="4C7996"/>
                </a:solidFill>
                <a:latin typeface="Cambria"/>
                <a:ea typeface="Cambria"/>
                <a:cs typeface="Cambria"/>
                <a:sym typeface="Cambria"/>
              </a:rPr>
              <a:t>Overview Insights</a:t>
            </a:r>
            <a:endParaRPr sz="4400">
              <a:latin typeface="Cambria"/>
              <a:ea typeface="Cambria"/>
              <a:cs typeface="Cambria"/>
              <a:sym typeface="Cambria"/>
            </a:endParaRPr>
          </a:p>
        </p:txBody>
      </p:sp>
      <p:sp>
        <p:nvSpPr>
          <p:cNvPr id="261" name="Google Shape;261;p20"/>
          <p:cNvSpPr txBox="1"/>
          <p:nvPr/>
        </p:nvSpPr>
        <p:spPr>
          <a:xfrm>
            <a:off x="106925" y="3658875"/>
            <a:ext cx="10025700" cy="3063000"/>
          </a:xfrm>
          <a:prstGeom prst="rect">
            <a:avLst/>
          </a:prstGeom>
          <a:noFill/>
          <a:ln>
            <a:noFill/>
          </a:ln>
        </p:spPr>
        <p:txBody>
          <a:bodyPr spcFirstLastPara="1" wrap="square" lIns="91425" tIns="91425" rIns="91425" bIns="91425" anchor="t" anchorCtr="0">
            <a:spAutoFit/>
          </a:bodyPr>
          <a:lstStyle/>
          <a:p>
            <a:pPr marL="457200" lvl="0" indent="-400050" algn="l" rtl="0">
              <a:spcBef>
                <a:spcPts val="0"/>
              </a:spcBef>
              <a:spcAft>
                <a:spcPts val="0"/>
              </a:spcAft>
              <a:buSzPts val="2700"/>
              <a:buFont typeface="Montserrat"/>
              <a:buChar char="●"/>
            </a:pPr>
            <a:r>
              <a:rPr lang="en-US" sz="2000" b="1">
                <a:solidFill>
                  <a:srgbClr val="282523"/>
                </a:solidFill>
                <a:highlight>
                  <a:srgbClr val="F8F4F2"/>
                </a:highlight>
                <a:latin typeface="Montserrat"/>
                <a:ea typeface="Montserrat"/>
                <a:cs typeface="Montserrat"/>
                <a:sym typeface="Montserrat"/>
              </a:rPr>
              <a:t>The highest value achieved by </a:t>
            </a:r>
            <a:r>
              <a:rPr lang="en-US" sz="2000" b="1">
                <a:solidFill>
                  <a:srgbClr val="7AA1B7"/>
                </a:solidFill>
                <a:highlight>
                  <a:srgbClr val="F8F4F2"/>
                </a:highlight>
                <a:latin typeface="Montserrat"/>
                <a:ea typeface="Montserrat"/>
                <a:cs typeface="Montserrat"/>
                <a:sym typeface="Montserrat"/>
              </a:rPr>
              <a:t>On Time</a:t>
            </a:r>
            <a:r>
              <a:rPr lang="en-US" sz="2000" b="1">
                <a:solidFill>
                  <a:srgbClr val="282523"/>
                </a:solidFill>
                <a:highlight>
                  <a:srgbClr val="F8F4F2"/>
                </a:highlight>
                <a:latin typeface="Montserrat"/>
                <a:ea typeface="Montserrat"/>
                <a:cs typeface="Montserrat"/>
                <a:sym typeface="Montserrat"/>
              </a:rPr>
              <a:t> Rate over the past three years is </a:t>
            </a:r>
            <a:r>
              <a:rPr lang="en-US" sz="2000" b="1">
                <a:solidFill>
                  <a:srgbClr val="7AA1B7"/>
                </a:solidFill>
                <a:highlight>
                  <a:srgbClr val="F8F4F2"/>
                </a:highlight>
                <a:latin typeface="Montserrat"/>
                <a:ea typeface="Montserrat"/>
                <a:cs typeface="Montserrat"/>
                <a:sym typeface="Montserrat"/>
              </a:rPr>
              <a:t>48%.</a:t>
            </a:r>
            <a:endParaRPr sz="2700" b="1">
              <a:solidFill>
                <a:srgbClr val="7AA1B7"/>
              </a:solidFill>
              <a:latin typeface="Montserrat"/>
              <a:ea typeface="Montserrat"/>
              <a:cs typeface="Montserrat"/>
              <a:sym typeface="Montserrat"/>
            </a:endParaRPr>
          </a:p>
          <a:p>
            <a:pPr marL="457200" lvl="0" indent="0" algn="l" rtl="0">
              <a:spcBef>
                <a:spcPts val="0"/>
              </a:spcBef>
              <a:spcAft>
                <a:spcPts val="0"/>
              </a:spcAft>
              <a:buNone/>
            </a:pPr>
            <a:endParaRPr sz="2000" b="1">
              <a:solidFill>
                <a:schemeClr val="dk1"/>
              </a:solidFill>
              <a:latin typeface="Montserrat"/>
              <a:ea typeface="Montserrat"/>
              <a:cs typeface="Montserrat"/>
              <a:sym typeface="Montserrat"/>
            </a:endParaRPr>
          </a:p>
          <a:p>
            <a:pPr marL="457200" lvl="0" indent="-355600" algn="l" rtl="0">
              <a:spcBef>
                <a:spcPts val="0"/>
              </a:spcBef>
              <a:spcAft>
                <a:spcPts val="0"/>
              </a:spcAft>
              <a:buSzPts val="2000"/>
              <a:buFont typeface="Montserrat"/>
              <a:buChar char="●"/>
            </a:pPr>
            <a:r>
              <a:rPr lang="en-US" sz="2000" b="1">
                <a:solidFill>
                  <a:schemeClr val="dk1"/>
                </a:solidFill>
                <a:latin typeface="Montserrat"/>
                <a:ea typeface="Montserrat"/>
                <a:cs typeface="Montserrat"/>
                <a:sym typeface="Montserrat"/>
              </a:rPr>
              <a:t>In the second quarter of 2016, the company experienced its lowest </a:t>
            </a:r>
            <a:r>
              <a:rPr lang="en-US" sz="2000" b="1">
                <a:solidFill>
                  <a:srgbClr val="7AA1B7"/>
                </a:solidFill>
                <a:latin typeface="Montserrat"/>
                <a:ea typeface="Montserrat"/>
                <a:cs typeface="Montserrat"/>
                <a:sym typeface="Montserrat"/>
              </a:rPr>
              <a:t>On-Time </a:t>
            </a:r>
            <a:r>
              <a:rPr lang="en-US" sz="2000" b="1">
                <a:solidFill>
                  <a:schemeClr val="dk1"/>
                </a:solidFill>
                <a:latin typeface="Montserrat"/>
                <a:ea typeface="Montserrat"/>
                <a:cs typeface="Montserrat"/>
                <a:sym typeface="Montserrat"/>
              </a:rPr>
              <a:t>delivery rate, with only </a:t>
            </a:r>
            <a:r>
              <a:rPr lang="en-US" sz="2000" b="1">
                <a:solidFill>
                  <a:srgbClr val="7AA1B7"/>
                </a:solidFill>
                <a:latin typeface="Montserrat"/>
                <a:ea typeface="Montserrat"/>
                <a:cs typeface="Montserrat"/>
                <a:sym typeface="Montserrat"/>
              </a:rPr>
              <a:t>42%</a:t>
            </a:r>
            <a:r>
              <a:rPr lang="en-US" sz="2000" b="1">
                <a:solidFill>
                  <a:schemeClr val="dk1"/>
                </a:solidFill>
                <a:latin typeface="Montserrat"/>
                <a:ea typeface="Montserrat"/>
                <a:cs typeface="Montserrat"/>
                <a:sym typeface="Montserrat"/>
              </a:rPr>
              <a:t> of orders being delivered on schedule.</a:t>
            </a:r>
            <a:endParaRPr sz="2000" b="1">
              <a:solidFill>
                <a:srgbClr val="4C7996"/>
              </a:solidFill>
              <a:latin typeface="Montserrat"/>
              <a:ea typeface="Montserrat"/>
              <a:cs typeface="Montserrat"/>
              <a:sym typeface="Montserrat"/>
            </a:endParaRPr>
          </a:p>
          <a:p>
            <a:pPr marL="457200" lvl="0" indent="0" algn="l" rtl="0">
              <a:spcBef>
                <a:spcPts val="0"/>
              </a:spcBef>
              <a:spcAft>
                <a:spcPts val="0"/>
              </a:spcAft>
              <a:buNone/>
            </a:pPr>
            <a:endParaRPr sz="2000" b="1">
              <a:solidFill>
                <a:srgbClr val="4C7996"/>
              </a:solidFill>
              <a:latin typeface="Montserrat"/>
              <a:ea typeface="Montserrat"/>
              <a:cs typeface="Montserrat"/>
              <a:sym typeface="Montserrat"/>
            </a:endParaRPr>
          </a:p>
          <a:p>
            <a:pPr marL="457200" lvl="0" indent="-355600" algn="l" rtl="0">
              <a:spcBef>
                <a:spcPts val="0"/>
              </a:spcBef>
              <a:spcAft>
                <a:spcPts val="0"/>
              </a:spcAft>
              <a:buSzPts val="2000"/>
              <a:buFont typeface="Montserrat"/>
              <a:buChar char="●"/>
            </a:pPr>
            <a:r>
              <a:rPr lang="en-US" sz="2000" b="1">
                <a:solidFill>
                  <a:schemeClr val="dk1"/>
                </a:solidFill>
                <a:latin typeface="Montserrat"/>
                <a:ea typeface="Montserrat"/>
                <a:cs typeface="Montserrat"/>
                <a:sym typeface="Montserrat"/>
              </a:rPr>
              <a:t>But in the</a:t>
            </a:r>
            <a:r>
              <a:rPr lang="en-US" sz="2000" b="1">
                <a:solidFill>
                  <a:srgbClr val="4C7996"/>
                </a:solidFill>
                <a:latin typeface="Montserrat"/>
                <a:ea typeface="Montserrat"/>
                <a:cs typeface="Montserrat"/>
                <a:sym typeface="Montserrat"/>
              </a:rPr>
              <a:t> third quarter</a:t>
            </a:r>
            <a:r>
              <a:rPr lang="en-US" sz="2000" b="1">
                <a:solidFill>
                  <a:schemeClr val="dk1"/>
                </a:solidFill>
                <a:latin typeface="Montserrat"/>
                <a:ea typeface="Montserrat"/>
                <a:cs typeface="Montserrat"/>
                <a:sym typeface="Montserrat"/>
              </a:rPr>
              <a:t>, this was dealt with and there was a noticeable increase in the on-time delivery rate, which reached </a:t>
            </a:r>
            <a:r>
              <a:rPr lang="en-US" sz="2000" b="1">
                <a:solidFill>
                  <a:srgbClr val="4C7996"/>
                </a:solidFill>
                <a:latin typeface="Montserrat"/>
                <a:ea typeface="Montserrat"/>
                <a:cs typeface="Montserrat"/>
                <a:sym typeface="Montserrat"/>
              </a:rPr>
              <a:t>47.9%</a:t>
            </a:r>
            <a:endParaRPr sz="2000" b="1">
              <a:solidFill>
                <a:schemeClr val="dk1"/>
              </a:solidFill>
              <a:latin typeface="Montserrat"/>
              <a:ea typeface="Montserrat"/>
              <a:cs typeface="Montserrat"/>
              <a:sym typeface="Montserrat"/>
            </a:endParaRPr>
          </a:p>
        </p:txBody>
      </p:sp>
      <p:pic>
        <p:nvPicPr>
          <p:cNvPr id="262" name="Google Shape;262;p20"/>
          <p:cNvPicPr preferRelativeResize="0"/>
          <p:nvPr/>
        </p:nvPicPr>
        <p:blipFill>
          <a:blip r:embed="rId3">
            <a:alphaModFix/>
          </a:blip>
          <a:stretch>
            <a:fillRect/>
          </a:stretch>
        </p:blipFill>
        <p:spPr>
          <a:xfrm>
            <a:off x="2225101" y="932888"/>
            <a:ext cx="7335849" cy="2462675"/>
          </a:xfrm>
          <a:prstGeom prst="rect">
            <a:avLst/>
          </a:prstGeom>
          <a:noFill/>
          <a:ln>
            <a:noFill/>
          </a:ln>
        </p:spPr>
      </p:pic>
      <p:cxnSp>
        <p:nvCxnSpPr>
          <p:cNvPr id="263" name="Google Shape;263;p20"/>
          <p:cNvCxnSpPr/>
          <p:nvPr/>
        </p:nvCxnSpPr>
        <p:spPr>
          <a:xfrm rot="10800000" flipH="1">
            <a:off x="6101288" y="659000"/>
            <a:ext cx="5866500" cy="24300"/>
          </a:xfrm>
          <a:prstGeom prst="straightConnector1">
            <a:avLst/>
          </a:prstGeom>
          <a:noFill/>
          <a:ln w="19050" cap="flat" cmpd="sng">
            <a:solidFill>
              <a:schemeClr val="dk2"/>
            </a:solidFill>
            <a:prstDash val="solid"/>
            <a:round/>
            <a:headEnd type="none" w="med" len="med"/>
            <a:tailEnd type="none" w="med" len="med"/>
          </a:ln>
        </p:spPr>
      </p:cxnSp>
      <p:pic>
        <p:nvPicPr>
          <p:cNvPr id="264" name="Google Shape;264;p20"/>
          <p:cNvPicPr preferRelativeResize="0"/>
          <p:nvPr/>
        </p:nvPicPr>
        <p:blipFill>
          <a:blip r:embed="rId4">
            <a:alphaModFix/>
          </a:blip>
          <a:stretch>
            <a:fillRect/>
          </a:stretch>
        </p:blipFill>
        <p:spPr>
          <a:xfrm>
            <a:off x="11077575" y="2828925"/>
            <a:ext cx="1114425" cy="4029075"/>
          </a:xfrm>
          <a:prstGeom prst="rect">
            <a:avLst/>
          </a:prstGeom>
          <a:noFill/>
          <a:ln>
            <a:noFill/>
          </a:ln>
        </p:spPr>
      </p:pic>
      <p:pic>
        <p:nvPicPr>
          <p:cNvPr id="265" name="Google Shape;265;p20"/>
          <p:cNvPicPr preferRelativeResize="0"/>
          <p:nvPr/>
        </p:nvPicPr>
        <p:blipFill>
          <a:blip r:embed="rId5">
            <a:alphaModFix/>
          </a:blip>
          <a:stretch>
            <a:fillRect/>
          </a:stretch>
        </p:blipFill>
        <p:spPr>
          <a:xfrm>
            <a:off x="12" y="-49087"/>
            <a:ext cx="1476375" cy="1343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BF5EF"/>
        </a:solidFill>
        <a:effectLst/>
      </p:bgPr>
    </p:bg>
    <p:spTree>
      <p:nvGrpSpPr>
        <p:cNvPr id="1" name="Shape 269"/>
        <p:cNvGrpSpPr/>
        <p:nvPr/>
      </p:nvGrpSpPr>
      <p:grpSpPr>
        <a:xfrm>
          <a:off x="0" y="0"/>
          <a:ext cx="0" cy="0"/>
          <a:chOff x="0" y="0"/>
          <a:chExt cx="0" cy="0"/>
        </a:xfrm>
      </p:grpSpPr>
      <p:sp>
        <p:nvSpPr>
          <p:cNvPr id="270" name="Google Shape;270;p21"/>
          <p:cNvSpPr txBox="1"/>
          <p:nvPr/>
        </p:nvSpPr>
        <p:spPr>
          <a:xfrm>
            <a:off x="42700" y="10425"/>
            <a:ext cx="7233900" cy="861900"/>
          </a:xfrm>
          <a:prstGeom prst="rect">
            <a:avLst/>
          </a:prstGeom>
          <a:noFill/>
          <a:ln>
            <a:noFill/>
          </a:ln>
        </p:spPr>
        <p:txBody>
          <a:bodyPr spcFirstLastPara="1" wrap="square" lIns="91425" tIns="91425" rIns="91425" bIns="91425" anchor="t" anchorCtr="0">
            <a:spAutoFit/>
          </a:bodyPr>
          <a:lstStyle/>
          <a:p>
            <a:pPr marL="12700" lvl="0" indent="0" algn="l" rtl="0">
              <a:spcBef>
                <a:spcPts val="0"/>
              </a:spcBef>
              <a:spcAft>
                <a:spcPts val="0"/>
              </a:spcAft>
              <a:buNone/>
            </a:pPr>
            <a:r>
              <a:rPr lang="en-US" sz="4400">
                <a:solidFill>
                  <a:srgbClr val="4C7996"/>
                </a:solidFill>
                <a:latin typeface="Cambria"/>
                <a:ea typeface="Cambria"/>
                <a:cs typeface="Cambria"/>
                <a:sym typeface="Cambria"/>
              </a:rPr>
              <a:t>Overview Recommendations</a:t>
            </a:r>
            <a:endParaRPr sz="4400"/>
          </a:p>
        </p:txBody>
      </p:sp>
      <p:cxnSp>
        <p:nvCxnSpPr>
          <p:cNvPr id="271" name="Google Shape;271;p21"/>
          <p:cNvCxnSpPr>
            <a:stCxn id="270" idx="3"/>
          </p:cNvCxnSpPr>
          <p:nvPr/>
        </p:nvCxnSpPr>
        <p:spPr>
          <a:xfrm rot="10800000" flipH="1">
            <a:off x="7276600" y="421575"/>
            <a:ext cx="4637400" cy="19800"/>
          </a:xfrm>
          <a:prstGeom prst="straightConnector1">
            <a:avLst/>
          </a:prstGeom>
          <a:noFill/>
          <a:ln w="19050" cap="flat" cmpd="sng">
            <a:solidFill>
              <a:srgbClr val="4C7996"/>
            </a:solidFill>
            <a:prstDash val="solid"/>
            <a:round/>
            <a:headEnd type="none" w="med" len="med"/>
            <a:tailEnd type="none" w="med" len="med"/>
          </a:ln>
        </p:spPr>
      </p:cxnSp>
      <p:pic>
        <p:nvPicPr>
          <p:cNvPr id="272" name="Google Shape;272;p21"/>
          <p:cNvPicPr preferRelativeResize="0"/>
          <p:nvPr/>
        </p:nvPicPr>
        <p:blipFill>
          <a:blip r:embed="rId3">
            <a:alphaModFix/>
          </a:blip>
          <a:stretch>
            <a:fillRect/>
          </a:stretch>
        </p:blipFill>
        <p:spPr>
          <a:xfrm>
            <a:off x="0" y="5875325"/>
            <a:ext cx="12192000" cy="982675"/>
          </a:xfrm>
          <a:prstGeom prst="rect">
            <a:avLst/>
          </a:prstGeom>
          <a:noFill/>
          <a:ln>
            <a:noFill/>
          </a:ln>
        </p:spPr>
      </p:pic>
      <p:pic>
        <p:nvPicPr>
          <p:cNvPr id="273" name="Google Shape;273;p21"/>
          <p:cNvPicPr preferRelativeResize="0"/>
          <p:nvPr/>
        </p:nvPicPr>
        <p:blipFill>
          <a:blip r:embed="rId4">
            <a:alphaModFix/>
          </a:blip>
          <a:stretch>
            <a:fillRect/>
          </a:stretch>
        </p:blipFill>
        <p:spPr>
          <a:xfrm>
            <a:off x="3429000" y="901725"/>
            <a:ext cx="8503679" cy="4744999"/>
          </a:xfrm>
          <a:prstGeom prst="rect">
            <a:avLst/>
          </a:prstGeom>
          <a:noFill/>
          <a:ln>
            <a:noFill/>
          </a:ln>
        </p:spPr>
      </p:pic>
      <p:sp>
        <p:nvSpPr>
          <p:cNvPr id="274" name="Google Shape;274;p21"/>
          <p:cNvSpPr txBox="1"/>
          <p:nvPr/>
        </p:nvSpPr>
        <p:spPr>
          <a:xfrm>
            <a:off x="-156150" y="1131625"/>
            <a:ext cx="3491700" cy="4512900"/>
          </a:xfrm>
          <a:prstGeom prst="rect">
            <a:avLst/>
          </a:prstGeom>
          <a:noFill/>
          <a:ln>
            <a:noFill/>
          </a:ln>
        </p:spPr>
        <p:txBody>
          <a:bodyPr spcFirstLastPara="1" wrap="square" lIns="91425" tIns="91425" rIns="91425" bIns="91425" anchor="t" anchorCtr="0">
            <a:spAutoFit/>
          </a:bodyPr>
          <a:lstStyle/>
          <a:p>
            <a:pPr marL="457200" lvl="0" indent="-349250" algn="l" rtl="0">
              <a:lnSpc>
                <a:spcPct val="115000"/>
              </a:lnSpc>
              <a:spcBef>
                <a:spcPts val="0"/>
              </a:spcBef>
              <a:spcAft>
                <a:spcPts val="0"/>
              </a:spcAft>
              <a:buClr>
                <a:srgbClr val="282523"/>
              </a:buClr>
              <a:buSzPts val="1900"/>
              <a:buFont typeface="Montserrat"/>
              <a:buChar char="●"/>
            </a:pPr>
            <a:r>
              <a:rPr lang="en-US" sz="1900" b="1">
                <a:solidFill>
                  <a:srgbClr val="282523"/>
                </a:solidFill>
                <a:highlight>
                  <a:srgbClr val="F8F4F2"/>
                </a:highlight>
                <a:latin typeface="Montserrat"/>
                <a:ea typeface="Montserrat"/>
                <a:cs typeface="Montserrat"/>
                <a:sym typeface="Montserrat"/>
              </a:rPr>
              <a:t>Improving the </a:t>
            </a:r>
            <a:r>
              <a:rPr lang="en-US" sz="1900" b="1">
                <a:solidFill>
                  <a:srgbClr val="7AA1B7"/>
                </a:solidFill>
                <a:highlight>
                  <a:srgbClr val="F8F4F2"/>
                </a:highlight>
                <a:latin typeface="Montserrat"/>
                <a:ea typeface="Montserrat"/>
                <a:cs typeface="Montserrat"/>
                <a:sym typeface="Montserrat"/>
              </a:rPr>
              <a:t>efficiency of inventory management</a:t>
            </a:r>
            <a:r>
              <a:rPr lang="en-US" sz="1900" b="1">
                <a:solidFill>
                  <a:srgbClr val="282523"/>
                </a:solidFill>
                <a:highlight>
                  <a:srgbClr val="F8F4F2"/>
                </a:highlight>
                <a:latin typeface="Montserrat"/>
                <a:ea typeface="Montserrat"/>
                <a:cs typeface="Montserrat"/>
                <a:sym typeface="Montserrat"/>
              </a:rPr>
              <a:t> and </a:t>
            </a:r>
            <a:r>
              <a:rPr lang="en-US" sz="1900" b="1">
                <a:solidFill>
                  <a:srgbClr val="7AA1B7"/>
                </a:solidFill>
                <a:highlight>
                  <a:srgbClr val="F8F4F2"/>
                </a:highlight>
                <a:latin typeface="Montserrat"/>
                <a:ea typeface="Montserrat"/>
                <a:cs typeface="Montserrat"/>
                <a:sym typeface="Montserrat"/>
              </a:rPr>
              <a:t>logistical operations</a:t>
            </a:r>
            <a:r>
              <a:rPr lang="en-US" sz="1900" b="1">
                <a:solidFill>
                  <a:srgbClr val="282523"/>
                </a:solidFill>
                <a:highlight>
                  <a:srgbClr val="F8F4F2"/>
                </a:highlight>
                <a:latin typeface="Montserrat"/>
                <a:ea typeface="Montserrat"/>
                <a:cs typeface="Montserrat"/>
                <a:sym typeface="Montserrat"/>
              </a:rPr>
              <a:t> to reduce processing and shipping times</a:t>
            </a:r>
            <a:endParaRPr sz="1900" b="1">
              <a:solidFill>
                <a:srgbClr val="282523"/>
              </a:solidFill>
              <a:highlight>
                <a:srgbClr val="F8F4F2"/>
              </a:highlight>
              <a:latin typeface="Montserrat"/>
              <a:ea typeface="Montserrat"/>
              <a:cs typeface="Montserrat"/>
              <a:sym typeface="Montserrat"/>
            </a:endParaRPr>
          </a:p>
          <a:p>
            <a:pPr marL="457200" lvl="0" indent="-349250" algn="l" rtl="0">
              <a:lnSpc>
                <a:spcPct val="115000"/>
              </a:lnSpc>
              <a:spcBef>
                <a:spcPts val="0"/>
              </a:spcBef>
              <a:spcAft>
                <a:spcPts val="0"/>
              </a:spcAft>
              <a:buClr>
                <a:srgbClr val="282523"/>
              </a:buClr>
              <a:buSzPts val="1900"/>
              <a:buFont typeface="Montserrat"/>
              <a:buChar char="●"/>
            </a:pPr>
            <a:r>
              <a:rPr lang="en-US" sz="1900" b="1">
                <a:solidFill>
                  <a:srgbClr val="282523"/>
                </a:solidFill>
                <a:highlight>
                  <a:srgbClr val="F8F4F2"/>
                </a:highlight>
                <a:latin typeface="Montserrat"/>
                <a:ea typeface="Montserrat"/>
                <a:cs typeface="Montserrat"/>
                <a:sym typeface="Montserrat"/>
              </a:rPr>
              <a:t>Improve </a:t>
            </a:r>
            <a:r>
              <a:rPr lang="en-US" sz="1900" b="1">
                <a:solidFill>
                  <a:srgbClr val="7AA1B7"/>
                </a:solidFill>
                <a:highlight>
                  <a:srgbClr val="F8F4F2"/>
                </a:highlight>
                <a:latin typeface="Montserrat"/>
                <a:ea typeface="Montserrat"/>
                <a:cs typeface="Montserrat"/>
                <a:sym typeface="Montserrat"/>
              </a:rPr>
              <a:t>demand forecasting accuracy</a:t>
            </a:r>
            <a:r>
              <a:rPr lang="en-US" sz="1900" b="1">
                <a:solidFill>
                  <a:srgbClr val="282523"/>
                </a:solidFill>
                <a:highlight>
                  <a:srgbClr val="F8F4F2"/>
                </a:highlight>
                <a:latin typeface="Montserrat"/>
                <a:ea typeface="Montserrat"/>
                <a:cs typeface="Montserrat"/>
                <a:sym typeface="Montserrat"/>
              </a:rPr>
              <a:t> by using modern data analytics tools that rely on artificial intelligence and machine learning.</a:t>
            </a:r>
            <a:endParaRPr sz="1900" b="1">
              <a:solidFill>
                <a:srgbClr val="282523"/>
              </a:solidFill>
              <a:highlight>
                <a:srgbClr val="F8F4F2"/>
              </a:highlight>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BF5EF"/>
        </a:solidFill>
        <a:effectLst/>
      </p:bgPr>
    </p:bg>
    <p:spTree>
      <p:nvGrpSpPr>
        <p:cNvPr id="1" name="Shape 278"/>
        <p:cNvGrpSpPr/>
        <p:nvPr/>
      </p:nvGrpSpPr>
      <p:grpSpPr>
        <a:xfrm>
          <a:off x="0" y="0"/>
          <a:ext cx="0" cy="0"/>
          <a:chOff x="0" y="0"/>
          <a:chExt cx="0" cy="0"/>
        </a:xfrm>
      </p:grpSpPr>
      <p:pic>
        <p:nvPicPr>
          <p:cNvPr id="279" name="Google Shape;279;p22"/>
          <p:cNvPicPr preferRelativeResize="0"/>
          <p:nvPr/>
        </p:nvPicPr>
        <p:blipFill>
          <a:blip r:embed="rId3">
            <a:alphaModFix/>
          </a:blip>
          <a:stretch>
            <a:fillRect/>
          </a:stretch>
        </p:blipFill>
        <p:spPr>
          <a:xfrm>
            <a:off x="10146537" y="4401688"/>
            <a:ext cx="2045471" cy="2456313"/>
          </a:xfrm>
          <a:prstGeom prst="rect">
            <a:avLst/>
          </a:prstGeom>
          <a:noFill/>
          <a:ln>
            <a:noFill/>
          </a:ln>
        </p:spPr>
      </p:pic>
      <p:pic>
        <p:nvPicPr>
          <p:cNvPr id="280" name="Google Shape;280;p22"/>
          <p:cNvPicPr preferRelativeResize="0"/>
          <p:nvPr/>
        </p:nvPicPr>
        <p:blipFill>
          <a:blip r:embed="rId4">
            <a:alphaModFix/>
          </a:blip>
          <a:stretch>
            <a:fillRect/>
          </a:stretch>
        </p:blipFill>
        <p:spPr>
          <a:xfrm rot="10800000">
            <a:off x="0" y="0"/>
            <a:ext cx="1114425" cy="4029075"/>
          </a:xfrm>
          <a:prstGeom prst="rect">
            <a:avLst/>
          </a:prstGeom>
          <a:noFill/>
          <a:ln>
            <a:noFill/>
          </a:ln>
        </p:spPr>
      </p:pic>
      <p:sp>
        <p:nvSpPr>
          <p:cNvPr id="281" name="Google Shape;281;p22"/>
          <p:cNvSpPr txBox="1"/>
          <p:nvPr/>
        </p:nvSpPr>
        <p:spPr>
          <a:xfrm>
            <a:off x="1114425" y="119350"/>
            <a:ext cx="4274400" cy="861900"/>
          </a:xfrm>
          <a:prstGeom prst="rect">
            <a:avLst/>
          </a:prstGeom>
          <a:noFill/>
          <a:ln>
            <a:noFill/>
          </a:ln>
        </p:spPr>
        <p:txBody>
          <a:bodyPr spcFirstLastPara="1" wrap="square" lIns="91425" tIns="91425" rIns="91425" bIns="91425" anchor="t" anchorCtr="0">
            <a:spAutoFit/>
          </a:bodyPr>
          <a:lstStyle/>
          <a:p>
            <a:pPr marL="12700" lvl="0" indent="0" algn="l" rtl="0">
              <a:spcBef>
                <a:spcPts val="0"/>
              </a:spcBef>
              <a:spcAft>
                <a:spcPts val="0"/>
              </a:spcAft>
              <a:buNone/>
            </a:pPr>
            <a:r>
              <a:rPr lang="en-US" sz="4400">
                <a:solidFill>
                  <a:srgbClr val="4C7996"/>
                </a:solidFill>
                <a:latin typeface="Cambria"/>
                <a:ea typeface="Cambria"/>
                <a:cs typeface="Cambria"/>
                <a:sym typeface="Cambria"/>
              </a:rPr>
              <a:t>Finance Insights</a:t>
            </a:r>
            <a:endParaRPr sz="4400"/>
          </a:p>
        </p:txBody>
      </p:sp>
      <p:sp>
        <p:nvSpPr>
          <p:cNvPr id="282" name="Google Shape;282;p22"/>
          <p:cNvSpPr txBox="1"/>
          <p:nvPr/>
        </p:nvSpPr>
        <p:spPr>
          <a:xfrm>
            <a:off x="1214125" y="1813600"/>
            <a:ext cx="6540900" cy="4878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2300" b="1">
                <a:solidFill>
                  <a:srgbClr val="4C7996"/>
                </a:solidFill>
                <a:highlight>
                  <a:srgbClr val="FBF5EF"/>
                </a:highlight>
                <a:latin typeface="Montserrat"/>
                <a:ea typeface="Montserrat"/>
                <a:cs typeface="Montserrat"/>
                <a:sym typeface="Montserrat"/>
              </a:rPr>
              <a:t>These charts display:</a:t>
            </a:r>
            <a:endParaRPr sz="2200">
              <a:solidFill>
                <a:srgbClr val="282523"/>
              </a:solidFill>
              <a:highlight>
                <a:srgbClr val="F8F4F2"/>
              </a:highlight>
            </a:endParaRPr>
          </a:p>
          <a:p>
            <a:pPr marL="457200" lvl="0" indent="-361950" algn="l" rtl="0">
              <a:lnSpc>
                <a:spcPct val="150000"/>
              </a:lnSpc>
              <a:spcBef>
                <a:spcPts val="0"/>
              </a:spcBef>
              <a:spcAft>
                <a:spcPts val="0"/>
              </a:spcAft>
              <a:buSzPts val="2100"/>
              <a:buFont typeface="Montserrat"/>
              <a:buChar char="●"/>
            </a:pPr>
            <a:r>
              <a:rPr lang="en-US" sz="2100" b="1">
                <a:solidFill>
                  <a:srgbClr val="282523"/>
                </a:solidFill>
                <a:highlight>
                  <a:srgbClr val="F8F4F2"/>
                </a:highlight>
                <a:latin typeface="Montserrat"/>
                <a:ea typeface="Montserrat"/>
                <a:cs typeface="Montserrat"/>
                <a:sym typeface="Montserrat"/>
              </a:rPr>
              <a:t>The discount's impact on profit is </a:t>
            </a:r>
            <a:r>
              <a:rPr lang="en-US" sz="2100" b="1">
                <a:solidFill>
                  <a:srgbClr val="7AA1B7"/>
                </a:solidFill>
                <a:highlight>
                  <a:srgbClr val="F8F4F2"/>
                </a:highlight>
                <a:latin typeface="Montserrat"/>
                <a:ea typeface="Montserrat"/>
                <a:cs typeface="Montserrat"/>
                <a:sym typeface="Montserrat"/>
              </a:rPr>
              <a:t>-48.5%</a:t>
            </a:r>
            <a:r>
              <a:rPr lang="en-US" sz="2100" b="1">
                <a:solidFill>
                  <a:srgbClr val="282523"/>
                </a:solidFill>
                <a:highlight>
                  <a:srgbClr val="F8F4F2"/>
                </a:highlight>
                <a:latin typeface="Montserrat"/>
                <a:ea typeface="Montserrat"/>
                <a:cs typeface="Montserrat"/>
                <a:sym typeface="Montserrat"/>
              </a:rPr>
              <a:t>, a significantly high percentage, which affects the profit margin, making it </a:t>
            </a:r>
            <a:r>
              <a:rPr lang="en-US" sz="2100" b="1">
                <a:solidFill>
                  <a:srgbClr val="7AA1B7"/>
                </a:solidFill>
                <a:highlight>
                  <a:srgbClr val="F8F4F2"/>
                </a:highlight>
                <a:latin typeface="Montserrat"/>
                <a:ea typeface="Montserrat"/>
                <a:cs typeface="Montserrat"/>
                <a:sym typeface="Montserrat"/>
              </a:rPr>
              <a:t>12%</a:t>
            </a:r>
            <a:r>
              <a:rPr lang="en-US" sz="2100" b="1">
                <a:solidFill>
                  <a:srgbClr val="282523"/>
                </a:solidFill>
                <a:highlight>
                  <a:srgbClr val="F8F4F2"/>
                </a:highlight>
                <a:latin typeface="Montserrat"/>
                <a:ea typeface="Montserrat"/>
                <a:cs typeface="Montserrat"/>
                <a:sym typeface="Montserrat"/>
              </a:rPr>
              <a:t>. </a:t>
            </a:r>
            <a:endParaRPr sz="2100" b="1">
              <a:solidFill>
                <a:srgbClr val="282523"/>
              </a:solidFill>
              <a:highlight>
                <a:srgbClr val="F8F4F2"/>
              </a:highlight>
              <a:latin typeface="Montserrat"/>
              <a:ea typeface="Montserrat"/>
              <a:cs typeface="Montserrat"/>
              <a:sym typeface="Montserrat"/>
            </a:endParaRPr>
          </a:p>
          <a:p>
            <a:pPr marL="457200" lvl="0" indent="-361950" algn="l" rtl="0">
              <a:lnSpc>
                <a:spcPct val="150000"/>
              </a:lnSpc>
              <a:spcBef>
                <a:spcPts val="0"/>
              </a:spcBef>
              <a:spcAft>
                <a:spcPts val="0"/>
              </a:spcAft>
              <a:buClr>
                <a:srgbClr val="282523"/>
              </a:buClr>
              <a:buSzPts val="2100"/>
              <a:buFont typeface="Montserrat"/>
              <a:buChar char="●"/>
            </a:pPr>
            <a:r>
              <a:rPr lang="en-US" sz="2100" b="1">
                <a:solidFill>
                  <a:srgbClr val="282523"/>
                </a:solidFill>
                <a:highlight>
                  <a:srgbClr val="F8F4F2"/>
                </a:highlight>
                <a:latin typeface="Montserrat"/>
                <a:ea typeface="Montserrat"/>
                <a:cs typeface="Montserrat"/>
                <a:sym typeface="Montserrat"/>
              </a:rPr>
              <a:t>This chart indicates that the discounts are close in size to the profits, which is considered a revenue loss.</a:t>
            </a:r>
            <a:endParaRPr sz="2100" b="1">
              <a:solidFill>
                <a:srgbClr val="282523"/>
              </a:solidFill>
              <a:highlight>
                <a:srgbClr val="F8F4F2"/>
              </a:highlight>
              <a:latin typeface="Montserrat"/>
              <a:ea typeface="Montserrat"/>
              <a:cs typeface="Montserrat"/>
              <a:sym typeface="Montserrat"/>
            </a:endParaRPr>
          </a:p>
          <a:p>
            <a:pPr marL="457200" lvl="0" indent="-361950" algn="l" rtl="0">
              <a:lnSpc>
                <a:spcPct val="150000"/>
              </a:lnSpc>
              <a:spcBef>
                <a:spcPts val="0"/>
              </a:spcBef>
              <a:spcAft>
                <a:spcPts val="0"/>
              </a:spcAft>
              <a:buSzPts val="2100"/>
              <a:buFont typeface="Montserrat"/>
              <a:buChar char="●"/>
            </a:pPr>
            <a:r>
              <a:rPr lang="en-US" sz="2100" b="1">
                <a:solidFill>
                  <a:srgbClr val="282523"/>
                </a:solidFill>
                <a:highlight>
                  <a:srgbClr val="F8F4F2"/>
                </a:highlight>
                <a:latin typeface="Montserrat"/>
                <a:ea typeface="Montserrat"/>
                <a:cs typeface="Montserrat"/>
                <a:sym typeface="Montserrat"/>
              </a:rPr>
              <a:t>Even after applying this policy for over a year, the revenue rate in the last two years was </a:t>
            </a:r>
            <a:r>
              <a:rPr lang="en-US" sz="2100" b="1">
                <a:solidFill>
                  <a:srgbClr val="7AA1B7"/>
                </a:solidFill>
                <a:highlight>
                  <a:srgbClr val="F8F4F2"/>
                </a:highlight>
                <a:latin typeface="Montserrat"/>
                <a:ea typeface="Montserrat"/>
                <a:cs typeface="Montserrat"/>
                <a:sym typeface="Montserrat"/>
              </a:rPr>
              <a:t>-3.7%</a:t>
            </a:r>
            <a:r>
              <a:rPr lang="en-US" sz="2100" b="1">
                <a:solidFill>
                  <a:srgbClr val="282523"/>
                </a:solidFill>
                <a:highlight>
                  <a:srgbClr val="F8F4F2"/>
                </a:highlight>
                <a:latin typeface="Montserrat"/>
                <a:ea typeface="Montserrat"/>
                <a:cs typeface="Montserrat"/>
                <a:sym typeface="Montserrat"/>
              </a:rPr>
              <a:t>.</a:t>
            </a:r>
            <a:endParaRPr sz="2100" b="1">
              <a:solidFill>
                <a:srgbClr val="282523"/>
              </a:solidFill>
              <a:highlight>
                <a:srgbClr val="F8F4F2"/>
              </a:highlight>
              <a:latin typeface="Montserrat"/>
              <a:ea typeface="Montserrat"/>
              <a:cs typeface="Montserrat"/>
              <a:sym typeface="Montserrat"/>
            </a:endParaRPr>
          </a:p>
        </p:txBody>
      </p:sp>
      <p:cxnSp>
        <p:nvCxnSpPr>
          <p:cNvPr id="283" name="Google Shape;283;p22"/>
          <p:cNvCxnSpPr/>
          <p:nvPr/>
        </p:nvCxnSpPr>
        <p:spPr>
          <a:xfrm rot="10800000" flipH="1">
            <a:off x="5445200" y="565950"/>
            <a:ext cx="6157500" cy="21000"/>
          </a:xfrm>
          <a:prstGeom prst="straightConnector1">
            <a:avLst/>
          </a:prstGeom>
          <a:noFill/>
          <a:ln w="19050" cap="flat" cmpd="sng">
            <a:solidFill>
              <a:schemeClr val="dk2"/>
            </a:solidFill>
            <a:prstDash val="solid"/>
            <a:round/>
            <a:headEnd type="none" w="med" len="med"/>
            <a:tailEnd type="none" w="med" len="med"/>
          </a:ln>
        </p:spPr>
      </p:cxnSp>
      <p:pic>
        <p:nvPicPr>
          <p:cNvPr id="284" name="Google Shape;284;p22"/>
          <p:cNvPicPr preferRelativeResize="0"/>
          <p:nvPr/>
        </p:nvPicPr>
        <p:blipFill>
          <a:blip r:embed="rId5">
            <a:alphaModFix/>
          </a:blip>
          <a:stretch>
            <a:fillRect/>
          </a:stretch>
        </p:blipFill>
        <p:spPr>
          <a:xfrm>
            <a:off x="7907425" y="1977387"/>
            <a:ext cx="3019425" cy="3286125"/>
          </a:xfrm>
          <a:prstGeom prst="rect">
            <a:avLst/>
          </a:prstGeom>
          <a:noFill/>
          <a:ln>
            <a:noFill/>
          </a:ln>
        </p:spPr>
      </p:pic>
      <p:pic>
        <p:nvPicPr>
          <p:cNvPr id="285" name="Google Shape;285;p22"/>
          <p:cNvPicPr preferRelativeResize="0"/>
          <p:nvPr/>
        </p:nvPicPr>
        <p:blipFill>
          <a:blip r:embed="rId6">
            <a:alphaModFix/>
          </a:blip>
          <a:stretch>
            <a:fillRect/>
          </a:stretch>
        </p:blipFill>
        <p:spPr>
          <a:xfrm>
            <a:off x="8440338" y="939262"/>
            <a:ext cx="1647825" cy="838200"/>
          </a:xfrm>
          <a:prstGeom prst="rect">
            <a:avLst/>
          </a:prstGeom>
          <a:noFill/>
          <a:ln>
            <a:noFill/>
          </a:ln>
        </p:spPr>
      </p:pic>
      <p:pic>
        <p:nvPicPr>
          <p:cNvPr id="286" name="Google Shape;286;p22"/>
          <p:cNvPicPr preferRelativeResize="0"/>
          <p:nvPr/>
        </p:nvPicPr>
        <p:blipFill>
          <a:blip r:embed="rId7">
            <a:alphaModFix/>
          </a:blip>
          <a:stretch>
            <a:fillRect/>
          </a:stretch>
        </p:blipFill>
        <p:spPr>
          <a:xfrm>
            <a:off x="10392963" y="967950"/>
            <a:ext cx="1552575" cy="847725"/>
          </a:xfrm>
          <a:prstGeom prst="rect">
            <a:avLst/>
          </a:prstGeom>
          <a:noFill/>
          <a:ln>
            <a:noFill/>
          </a:ln>
        </p:spPr>
      </p:pic>
      <p:pic>
        <p:nvPicPr>
          <p:cNvPr id="287" name="Google Shape;287;p22"/>
          <p:cNvPicPr preferRelativeResize="0"/>
          <p:nvPr/>
        </p:nvPicPr>
        <p:blipFill>
          <a:blip r:embed="rId8">
            <a:alphaModFix/>
          </a:blip>
          <a:stretch>
            <a:fillRect/>
          </a:stretch>
        </p:blipFill>
        <p:spPr>
          <a:xfrm>
            <a:off x="6523838" y="972575"/>
            <a:ext cx="1647825" cy="771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BF5EF"/>
        </a:solidFill>
        <a:effectLst/>
      </p:bgPr>
    </p:bg>
    <p:spTree>
      <p:nvGrpSpPr>
        <p:cNvPr id="1" name="Shape 291"/>
        <p:cNvGrpSpPr/>
        <p:nvPr/>
      </p:nvGrpSpPr>
      <p:grpSpPr>
        <a:xfrm>
          <a:off x="0" y="0"/>
          <a:ext cx="0" cy="0"/>
          <a:chOff x="0" y="0"/>
          <a:chExt cx="0" cy="0"/>
        </a:xfrm>
      </p:grpSpPr>
      <p:pic>
        <p:nvPicPr>
          <p:cNvPr id="292" name="Google Shape;292;p23"/>
          <p:cNvPicPr preferRelativeResize="0"/>
          <p:nvPr/>
        </p:nvPicPr>
        <p:blipFill>
          <a:blip r:embed="rId3">
            <a:alphaModFix/>
          </a:blip>
          <a:stretch>
            <a:fillRect/>
          </a:stretch>
        </p:blipFill>
        <p:spPr>
          <a:xfrm rot="-5400000">
            <a:off x="1592250" y="4421175"/>
            <a:ext cx="844575" cy="4029075"/>
          </a:xfrm>
          <a:prstGeom prst="rect">
            <a:avLst/>
          </a:prstGeom>
          <a:noFill/>
          <a:ln>
            <a:noFill/>
          </a:ln>
        </p:spPr>
      </p:pic>
      <p:pic>
        <p:nvPicPr>
          <p:cNvPr id="293" name="Google Shape;293;p23"/>
          <p:cNvPicPr preferRelativeResize="0"/>
          <p:nvPr/>
        </p:nvPicPr>
        <p:blipFill>
          <a:blip r:embed="rId4">
            <a:alphaModFix/>
          </a:blip>
          <a:stretch>
            <a:fillRect/>
          </a:stretch>
        </p:blipFill>
        <p:spPr>
          <a:xfrm rot="-5400000">
            <a:off x="9624675" y="1543825"/>
            <a:ext cx="4111125" cy="1023500"/>
          </a:xfrm>
          <a:prstGeom prst="rect">
            <a:avLst/>
          </a:prstGeom>
          <a:noFill/>
          <a:ln>
            <a:noFill/>
          </a:ln>
        </p:spPr>
      </p:pic>
      <p:sp>
        <p:nvSpPr>
          <p:cNvPr id="294" name="Google Shape;294;p23"/>
          <p:cNvSpPr txBox="1"/>
          <p:nvPr/>
        </p:nvSpPr>
        <p:spPr>
          <a:xfrm>
            <a:off x="1" y="81400"/>
            <a:ext cx="4459500" cy="861900"/>
          </a:xfrm>
          <a:prstGeom prst="rect">
            <a:avLst/>
          </a:prstGeom>
          <a:noFill/>
          <a:ln>
            <a:noFill/>
          </a:ln>
        </p:spPr>
        <p:txBody>
          <a:bodyPr spcFirstLastPara="1" wrap="square" lIns="91425" tIns="91425" rIns="91425" bIns="91425" anchor="t" anchorCtr="0">
            <a:spAutoFit/>
          </a:bodyPr>
          <a:lstStyle/>
          <a:p>
            <a:pPr marL="12700" lvl="0" indent="0" algn="l" rtl="0">
              <a:spcBef>
                <a:spcPts val="0"/>
              </a:spcBef>
              <a:spcAft>
                <a:spcPts val="0"/>
              </a:spcAft>
              <a:buNone/>
            </a:pPr>
            <a:r>
              <a:rPr lang="en-US" sz="4400">
                <a:solidFill>
                  <a:srgbClr val="4C7996"/>
                </a:solidFill>
                <a:latin typeface="Cambria"/>
                <a:ea typeface="Cambria"/>
                <a:cs typeface="Cambria"/>
                <a:sym typeface="Cambria"/>
              </a:rPr>
              <a:t>Finance Insights</a:t>
            </a:r>
            <a:endParaRPr sz="2200"/>
          </a:p>
        </p:txBody>
      </p:sp>
      <p:cxnSp>
        <p:nvCxnSpPr>
          <p:cNvPr id="295" name="Google Shape;295;p23"/>
          <p:cNvCxnSpPr/>
          <p:nvPr/>
        </p:nvCxnSpPr>
        <p:spPr>
          <a:xfrm rot="10800000" flipH="1">
            <a:off x="4378400" y="565950"/>
            <a:ext cx="6157500" cy="21000"/>
          </a:xfrm>
          <a:prstGeom prst="straightConnector1">
            <a:avLst/>
          </a:prstGeom>
          <a:noFill/>
          <a:ln w="19050" cap="flat" cmpd="sng">
            <a:solidFill>
              <a:schemeClr val="dk2"/>
            </a:solidFill>
            <a:prstDash val="solid"/>
            <a:round/>
            <a:headEnd type="none" w="med" len="med"/>
            <a:tailEnd type="none" w="med" len="med"/>
          </a:ln>
        </p:spPr>
      </p:cxnSp>
      <p:sp>
        <p:nvSpPr>
          <p:cNvPr id="296" name="Google Shape;296;p23"/>
          <p:cNvSpPr txBox="1"/>
          <p:nvPr/>
        </p:nvSpPr>
        <p:spPr>
          <a:xfrm>
            <a:off x="171750" y="962550"/>
            <a:ext cx="5621400" cy="479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2300" b="1">
              <a:solidFill>
                <a:srgbClr val="4C7996"/>
              </a:solidFill>
              <a:highlight>
                <a:srgbClr val="F8F4F2"/>
              </a:highlight>
              <a:latin typeface="Montserrat"/>
              <a:ea typeface="Montserrat"/>
              <a:cs typeface="Montserrat"/>
              <a:sym typeface="Montserrat"/>
            </a:endParaRPr>
          </a:p>
          <a:p>
            <a:pPr marL="457200" lvl="0" indent="-355600" algn="l" rtl="0">
              <a:lnSpc>
                <a:spcPct val="115000"/>
              </a:lnSpc>
              <a:spcBef>
                <a:spcPts val="0"/>
              </a:spcBef>
              <a:spcAft>
                <a:spcPts val="0"/>
              </a:spcAft>
              <a:buSzPts val="2000"/>
              <a:buFont typeface="Montserrat"/>
              <a:buChar char="●"/>
            </a:pPr>
            <a:r>
              <a:rPr lang="en-US" sz="2000" b="1">
                <a:solidFill>
                  <a:srgbClr val="7AA1B7"/>
                </a:solidFill>
                <a:highlight>
                  <a:srgbClr val="F8F4F2"/>
                </a:highlight>
                <a:latin typeface="Montserrat"/>
                <a:ea typeface="Montserrat"/>
                <a:cs typeface="Montserrat"/>
                <a:sym typeface="Montserrat"/>
              </a:rPr>
              <a:t>Completed orders</a:t>
            </a:r>
            <a:r>
              <a:rPr lang="en-US" sz="2000" b="1">
                <a:solidFill>
                  <a:srgbClr val="282523"/>
                </a:solidFill>
                <a:highlight>
                  <a:srgbClr val="F8F4F2"/>
                </a:highlight>
                <a:latin typeface="Montserrat"/>
                <a:ea typeface="Montserrat"/>
                <a:cs typeface="Montserrat"/>
                <a:sym typeface="Montserrat"/>
              </a:rPr>
              <a:t> show the highest revenue compared to other cases. </a:t>
            </a:r>
            <a:endParaRPr sz="2000" b="1">
              <a:solidFill>
                <a:srgbClr val="282523"/>
              </a:solidFill>
              <a:highlight>
                <a:srgbClr val="F8F4F2"/>
              </a:highlight>
              <a:latin typeface="Montserrat"/>
              <a:ea typeface="Montserrat"/>
              <a:cs typeface="Montserrat"/>
              <a:sym typeface="Montserrat"/>
            </a:endParaRPr>
          </a:p>
          <a:p>
            <a:pPr marL="457200" lvl="0" indent="-355600" algn="l" rtl="0">
              <a:lnSpc>
                <a:spcPct val="115000"/>
              </a:lnSpc>
              <a:spcBef>
                <a:spcPts val="0"/>
              </a:spcBef>
              <a:spcAft>
                <a:spcPts val="0"/>
              </a:spcAft>
              <a:buSzPts val="2000"/>
              <a:buFont typeface="Montserrat"/>
              <a:buChar char="●"/>
            </a:pPr>
            <a:r>
              <a:rPr lang="en-US" sz="2000" b="1">
                <a:solidFill>
                  <a:srgbClr val="7AA1B7"/>
                </a:solidFill>
                <a:highlight>
                  <a:srgbClr val="F8F4F2"/>
                </a:highlight>
                <a:latin typeface="Montserrat"/>
                <a:ea typeface="Montserrat"/>
                <a:cs typeface="Montserrat"/>
                <a:sym typeface="Montserrat"/>
              </a:rPr>
              <a:t>Cancelled and returned </a:t>
            </a:r>
            <a:r>
              <a:rPr lang="en-US" sz="2000" b="1">
                <a:solidFill>
                  <a:srgbClr val="282523"/>
                </a:solidFill>
                <a:highlight>
                  <a:srgbClr val="F8F4F2"/>
                </a:highlight>
                <a:latin typeface="Montserrat"/>
                <a:ea typeface="Montserrat"/>
                <a:cs typeface="Montserrat"/>
                <a:sym typeface="Montserrat"/>
              </a:rPr>
              <a:t>orders record the lowest revenue, which may indicate an opportunity to improve return policies or reduce cancellations. </a:t>
            </a:r>
            <a:endParaRPr sz="2000" b="1">
              <a:solidFill>
                <a:srgbClr val="282523"/>
              </a:solidFill>
              <a:highlight>
                <a:srgbClr val="F8F4F2"/>
              </a:highlight>
              <a:latin typeface="Montserrat"/>
              <a:ea typeface="Montserrat"/>
              <a:cs typeface="Montserrat"/>
              <a:sym typeface="Montserrat"/>
            </a:endParaRPr>
          </a:p>
          <a:p>
            <a:pPr marL="457200" lvl="0" indent="-355600" algn="l" rtl="0">
              <a:lnSpc>
                <a:spcPct val="115000"/>
              </a:lnSpc>
              <a:spcBef>
                <a:spcPts val="0"/>
              </a:spcBef>
              <a:spcAft>
                <a:spcPts val="0"/>
              </a:spcAft>
              <a:buSzPts val="2000"/>
              <a:buFont typeface="Montserrat"/>
              <a:buChar char="●"/>
            </a:pPr>
            <a:r>
              <a:rPr lang="en-US" sz="2000" b="1">
                <a:solidFill>
                  <a:srgbClr val="282523"/>
                </a:solidFill>
                <a:highlight>
                  <a:srgbClr val="F8F4F2"/>
                </a:highlight>
                <a:latin typeface="Montserrat"/>
                <a:ea typeface="Montserrat"/>
                <a:cs typeface="Montserrat"/>
                <a:sym typeface="Montserrat"/>
              </a:rPr>
              <a:t>A high number of </a:t>
            </a:r>
            <a:r>
              <a:rPr lang="en-US" sz="2000" b="1">
                <a:solidFill>
                  <a:srgbClr val="7AA1B7"/>
                </a:solidFill>
                <a:highlight>
                  <a:srgbClr val="F8F4F2"/>
                </a:highlight>
                <a:latin typeface="Montserrat"/>
                <a:ea typeface="Montserrat"/>
                <a:cs typeface="Montserrat"/>
                <a:sym typeface="Montserrat"/>
              </a:rPr>
              <a:t>pending orders</a:t>
            </a:r>
            <a:r>
              <a:rPr lang="en-US" sz="2000" b="1">
                <a:solidFill>
                  <a:srgbClr val="282523"/>
                </a:solidFill>
                <a:highlight>
                  <a:srgbClr val="F8F4F2"/>
                </a:highlight>
                <a:latin typeface="Montserrat"/>
                <a:ea typeface="Montserrat"/>
                <a:cs typeface="Montserrat"/>
                <a:sym typeface="Montserrat"/>
              </a:rPr>
              <a:t> disrupts the necessary cash flow for growth, requiring a reduction in waiting time to convert them into actual revenue.</a:t>
            </a:r>
            <a:endParaRPr sz="2100" b="1">
              <a:latin typeface="Montserrat"/>
              <a:ea typeface="Montserrat"/>
              <a:cs typeface="Montserrat"/>
              <a:sym typeface="Montserrat"/>
            </a:endParaRPr>
          </a:p>
        </p:txBody>
      </p:sp>
      <p:pic>
        <p:nvPicPr>
          <p:cNvPr id="297" name="Google Shape;297;p23"/>
          <p:cNvPicPr preferRelativeResize="0"/>
          <p:nvPr/>
        </p:nvPicPr>
        <p:blipFill>
          <a:blip r:embed="rId5">
            <a:alphaModFix/>
          </a:blip>
          <a:stretch>
            <a:fillRect/>
          </a:stretch>
        </p:blipFill>
        <p:spPr>
          <a:xfrm>
            <a:off x="6097950" y="1425150"/>
            <a:ext cx="4410075" cy="3305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BF5EF"/>
        </a:solidFill>
        <a:effectLst/>
      </p:bgPr>
    </p:bg>
    <p:spTree>
      <p:nvGrpSpPr>
        <p:cNvPr id="1" name="Shape 301"/>
        <p:cNvGrpSpPr/>
        <p:nvPr/>
      </p:nvGrpSpPr>
      <p:grpSpPr>
        <a:xfrm>
          <a:off x="0" y="0"/>
          <a:ext cx="0" cy="0"/>
          <a:chOff x="0" y="0"/>
          <a:chExt cx="0" cy="0"/>
        </a:xfrm>
      </p:grpSpPr>
      <p:sp>
        <p:nvSpPr>
          <p:cNvPr id="302" name="Google Shape;302;p24"/>
          <p:cNvSpPr txBox="1"/>
          <p:nvPr/>
        </p:nvSpPr>
        <p:spPr>
          <a:xfrm>
            <a:off x="-3600" y="-12875"/>
            <a:ext cx="66501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400">
                <a:solidFill>
                  <a:srgbClr val="4C7996"/>
                </a:solidFill>
                <a:latin typeface="Cambria"/>
                <a:ea typeface="Cambria"/>
                <a:cs typeface="Cambria"/>
                <a:sym typeface="Cambria"/>
              </a:rPr>
              <a:t>Finance Recommendations</a:t>
            </a:r>
            <a:endParaRPr sz="4400"/>
          </a:p>
        </p:txBody>
      </p:sp>
      <p:sp>
        <p:nvSpPr>
          <p:cNvPr id="303" name="Google Shape;303;p24"/>
          <p:cNvSpPr txBox="1"/>
          <p:nvPr/>
        </p:nvSpPr>
        <p:spPr>
          <a:xfrm>
            <a:off x="310800" y="1021725"/>
            <a:ext cx="4860000" cy="4617600"/>
          </a:xfrm>
          <a:prstGeom prst="rect">
            <a:avLst/>
          </a:prstGeom>
          <a:noFill/>
          <a:ln>
            <a:noFill/>
          </a:ln>
        </p:spPr>
        <p:txBody>
          <a:bodyPr spcFirstLastPara="1" wrap="square" lIns="91425" tIns="91425" rIns="91425" bIns="91425" anchor="t" anchorCtr="0">
            <a:spAutoFit/>
          </a:bodyPr>
          <a:lstStyle/>
          <a:p>
            <a:pPr marL="457200" lvl="0" indent="-342900" algn="l" rtl="0">
              <a:lnSpc>
                <a:spcPct val="150000"/>
              </a:lnSpc>
              <a:spcBef>
                <a:spcPts val="0"/>
              </a:spcBef>
              <a:spcAft>
                <a:spcPts val="0"/>
              </a:spcAft>
              <a:buSzPts val="1800"/>
              <a:buFont typeface="Montserrat"/>
              <a:buChar char="●"/>
            </a:pPr>
            <a:r>
              <a:rPr lang="en-US" sz="1800" b="1">
                <a:solidFill>
                  <a:srgbClr val="7AA1B7"/>
                </a:solidFill>
                <a:highlight>
                  <a:srgbClr val="F8F4F2"/>
                </a:highlight>
                <a:latin typeface="Montserrat"/>
                <a:ea typeface="Montserrat"/>
                <a:cs typeface="Montserrat"/>
                <a:sym typeface="Montserrat"/>
              </a:rPr>
              <a:t>Unplanned discounts</a:t>
            </a:r>
            <a:r>
              <a:rPr lang="en-US" sz="1800" b="1">
                <a:solidFill>
                  <a:srgbClr val="282523"/>
                </a:solidFill>
                <a:highlight>
                  <a:srgbClr val="F8F4F2"/>
                </a:highlight>
                <a:latin typeface="Montserrat"/>
                <a:ea typeface="Montserrat"/>
                <a:cs typeface="Montserrat"/>
                <a:sym typeface="Montserrat"/>
              </a:rPr>
              <a:t> may erode profits and hinder the company's ability to finance its operations or invest in growth.</a:t>
            </a:r>
            <a:endParaRPr sz="1800" b="1">
              <a:solidFill>
                <a:srgbClr val="282523"/>
              </a:solidFill>
              <a:highlight>
                <a:srgbClr val="F8F4F2"/>
              </a:highlight>
              <a:latin typeface="Montserrat"/>
              <a:ea typeface="Montserrat"/>
              <a:cs typeface="Montserrat"/>
              <a:sym typeface="Montserrat"/>
            </a:endParaRPr>
          </a:p>
          <a:p>
            <a:pPr marL="457200" lvl="0" indent="-342900" algn="l" rtl="0">
              <a:lnSpc>
                <a:spcPct val="150000"/>
              </a:lnSpc>
              <a:spcBef>
                <a:spcPts val="0"/>
              </a:spcBef>
              <a:spcAft>
                <a:spcPts val="0"/>
              </a:spcAft>
              <a:buSzPts val="1800"/>
              <a:buFont typeface="Montserrat"/>
              <a:buChar char="●"/>
            </a:pPr>
            <a:r>
              <a:rPr lang="en-US" sz="1800" b="1">
                <a:solidFill>
                  <a:srgbClr val="7AA1B7"/>
                </a:solidFill>
                <a:highlight>
                  <a:srgbClr val="F8F4F2"/>
                </a:highlight>
                <a:latin typeface="Montserrat"/>
                <a:ea typeface="Montserrat"/>
                <a:cs typeface="Montserrat"/>
                <a:sym typeface="Montserrat"/>
              </a:rPr>
              <a:t>Order management</a:t>
            </a:r>
            <a:r>
              <a:rPr lang="en-US" sz="1800" b="1">
                <a:solidFill>
                  <a:srgbClr val="282523"/>
                </a:solidFill>
                <a:highlight>
                  <a:srgbClr val="F8F4F2"/>
                </a:highlight>
                <a:latin typeface="Montserrat"/>
                <a:ea typeface="Montserrat"/>
                <a:cs typeface="Montserrat"/>
                <a:sym typeface="Montserrat"/>
              </a:rPr>
              <a:t> and resource allocation need improvement. </a:t>
            </a:r>
            <a:endParaRPr sz="1800" b="1">
              <a:solidFill>
                <a:srgbClr val="282523"/>
              </a:solidFill>
              <a:highlight>
                <a:srgbClr val="F8F4F2"/>
              </a:highlight>
              <a:latin typeface="Montserrat"/>
              <a:ea typeface="Montserrat"/>
              <a:cs typeface="Montserrat"/>
              <a:sym typeface="Montserrat"/>
            </a:endParaRPr>
          </a:p>
          <a:p>
            <a:pPr marL="457200" lvl="0" indent="-342900" algn="l" rtl="0">
              <a:lnSpc>
                <a:spcPct val="150000"/>
              </a:lnSpc>
              <a:spcBef>
                <a:spcPts val="0"/>
              </a:spcBef>
              <a:spcAft>
                <a:spcPts val="0"/>
              </a:spcAft>
              <a:buSzPts val="1800"/>
              <a:buFont typeface="Montserrat"/>
              <a:buChar char="●"/>
            </a:pPr>
            <a:r>
              <a:rPr lang="en-US" sz="1800" b="1">
                <a:solidFill>
                  <a:srgbClr val="7AA1B7"/>
                </a:solidFill>
                <a:highlight>
                  <a:srgbClr val="F8F4F2"/>
                </a:highlight>
                <a:latin typeface="Montserrat"/>
                <a:ea typeface="Montserrat"/>
                <a:cs typeface="Montserrat"/>
                <a:sym typeface="Montserrat"/>
              </a:rPr>
              <a:t>Improving efficiency in these processes</a:t>
            </a:r>
            <a:r>
              <a:rPr lang="en-US" sz="1800" b="1">
                <a:solidFill>
                  <a:srgbClr val="282523"/>
                </a:solidFill>
                <a:highlight>
                  <a:srgbClr val="F8F4F2"/>
                </a:highlight>
                <a:latin typeface="Montserrat"/>
                <a:ea typeface="Montserrat"/>
                <a:cs typeface="Montserrat"/>
                <a:sym typeface="Montserrat"/>
              </a:rPr>
              <a:t> will lead to faster conversion of pending orders into closed ones, accelerating revenue realization.</a:t>
            </a:r>
            <a:endParaRPr sz="1900" b="1">
              <a:latin typeface="Montserrat"/>
              <a:ea typeface="Montserrat"/>
              <a:cs typeface="Montserrat"/>
              <a:sym typeface="Montserrat"/>
            </a:endParaRPr>
          </a:p>
        </p:txBody>
      </p:sp>
      <p:pic>
        <p:nvPicPr>
          <p:cNvPr id="304" name="Google Shape;304;p24"/>
          <p:cNvPicPr preferRelativeResize="0"/>
          <p:nvPr/>
        </p:nvPicPr>
        <p:blipFill>
          <a:blip r:embed="rId3">
            <a:alphaModFix/>
          </a:blip>
          <a:stretch>
            <a:fillRect/>
          </a:stretch>
        </p:blipFill>
        <p:spPr>
          <a:xfrm>
            <a:off x="0" y="5875325"/>
            <a:ext cx="12192000" cy="982675"/>
          </a:xfrm>
          <a:prstGeom prst="rect">
            <a:avLst/>
          </a:prstGeom>
          <a:noFill/>
          <a:ln>
            <a:noFill/>
          </a:ln>
        </p:spPr>
      </p:pic>
      <p:cxnSp>
        <p:nvCxnSpPr>
          <p:cNvPr id="305" name="Google Shape;305;p24"/>
          <p:cNvCxnSpPr/>
          <p:nvPr/>
        </p:nvCxnSpPr>
        <p:spPr>
          <a:xfrm>
            <a:off x="6766925" y="458250"/>
            <a:ext cx="5275500" cy="28200"/>
          </a:xfrm>
          <a:prstGeom prst="straightConnector1">
            <a:avLst/>
          </a:prstGeom>
          <a:noFill/>
          <a:ln w="19050" cap="flat" cmpd="sng">
            <a:solidFill>
              <a:srgbClr val="4C7996"/>
            </a:solidFill>
            <a:prstDash val="solid"/>
            <a:round/>
            <a:headEnd type="none" w="med" len="med"/>
            <a:tailEnd type="none" w="med" len="med"/>
          </a:ln>
        </p:spPr>
      </p:cxnSp>
      <p:pic>
        <p:nvPicPr>
          <p:cNvPr id="306" name="Google Shape;306;p24"/>
          <p:cNvPicPr preferRelativeResize="0"/>
          <p:nvPr/>
        </p:nvPicPr>
        <p:blipFill>
          <a:blip r:embed="rId4">
            <a:alphaModFix/>
          </a:blip>
          <a:stretch>
            <a:fillRect/>
          </a:stretch>
        </p:blipFill>
        <p:spPr>
          <a:xfrm>
            <a:off x="5323200" y="1153825"/>
            <a:ext cx="6716401" cy="372259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BF5EF"/>
        </a:solidFill>
        <a:effectLst/>
      </p:bgPr>
    </p:bg>
    <p:spTree>
      <p:nvGrpSpPr>
        <p:cNvPr id="1" name="Shape 310"/>
        <p:cNvGrpSpPr/>
        <p:nvPr/>
      </p:nvGrpSpPr>
      <p:grpSpPr>
        <a:xfrm>
          <a:off x="0" y="0"/>
          <a:ext cx="0" cy="0"/>
          <a:chOff x="0" y="0"/>
          <a:chExt cx="0" cy="0"/>
        </a:xfrm>
      </p:grpSpPr>
      <p:pic>
        <p:nvPicPr>
          <p:cNvPr id="311" name="Google Shape;311;p25"/>
          <p:cNvPicPr preferRelativeResize="0"/>
          <p:nvPr/>
        </p:nvPicPr>
        <p:blipFill>
          <a:blip r:embed="rId3">
            <a:alphaModFix/>
          </a:blip>
          <a:stretch>
            <a:fillRect/>
          </a:stretch>
        </p:blipFill>
        <p:spPr>
          <a:xfrm rot="5400000">
            <a:off x="198220" y="4624366"/>
            <a:ext cx="2045471" cy="2456313"/>
          </a:xfrm>
          <a:prstGeom prst="rect">
            <a:avLst/>
          </a:prstGeom>
          <a:noFill/>
          <a:ln>
            <a:noFill/>
          </a:ln>
        </p:spPr>
      </p:pic>
      <p:pic>
        <p:nvPicPr>
          <p:cNvPr id="312" name="Google Shape;312;p25"/>
          <p:cNvPicPr preferRelativeResize="0"/>
          <p:nvPr/>
        </p:nvPicPr>
        <p:blipFill>
          <a:blip r:embed="rId4">
            <a:alphaModFix/>
          </a:blip>
          <a:stretch>
            <a:fillRect/>
          </a:stretch>
        </p:blipFill>
        <p:spPr>
          <a:xfrm>
            <a:off x="11077575" y="0"/>
            <a:ext cx="1114425" cy="4029075"/>
          </a:xfrm>
          <a:prstGeom prst="rect">
            <a:avLst/>
          </a:prstGeom>
          <a:noFill/>
          <a:ln>
            <a:noFill/>
          </a:ln>
        </p:spPr>
      </p:pic>
      <p:sp>
        <p:nvSpPr>
          <p:cNvPr id="313" name="Google Shape;313;p25"/>
          <p:cNvSpPr txBox="1">
            <a:spLocks noGrp="1"/>
          </p:cNvSpPr>
          <p:nvPr>
            <p:ph type="title"/>
          </p:nvPr>
        </p:nvSpPr>
        <p:spPr>
          <a:xfrm>
            <a:off x="170825" y="175200"/>
            <a:ext cx="4004100" cy="693900"/>
          </a:xfrm>
          <a:prstGeom prst="rect">
            <a:avLst/>
          </a:prstGeom>
          <a:noFill/>
          <a:ln>
            <a:noFill/>
          </a:ln>
        </p:spPr>
        <p:txBody>
          <a:bodyPr spcFirstLastPara="1" wrap="square" lIns="0" tIns="16500" rIns="0" bIns="0" anchor="t" anchorCtr="0">
            <a:spAutoFit/>
          </a:bodyPr>
          <a:lstStyle/>
          <a:p>
            <a:pPr marL="12700" lvl="0" indent="0" algn="l" rtl="0">
              <a:lnSpc>
                <a:spcPct val="100000"/>
              </a:lnSpc>
              <a:spcBef>
                <a:spcPts val="0"/>
              </a:spcBef>
              <a:spcAft>
                <a:spcPts val="0"/>
              </a:spcAft>
              <a:buNone/>
            </a:pPr>
            <a:r>
              <a:rPr lang="en-US" sz="4400">
                <a:solidFill>
                  <a:srgbClr val="4C7996"/>
                </a:solidFill>
              </a:rPr>
              <a:t>Orders Insights</a:t>
            </a:r>
            <a:endParaRPr sz="4400">
              <a:solidFill>
                <a:srgbClr val="4C7996"/>
              </a:solidFill>
            </a:endParaRPr>
          </a:p>
        </p:txBody>
      </p:sp>
      <p:cxnSp>
        <p:nvCxnSpPr>
          <p:cNvPr id="314" name="Google Shape;314;p25"/>
          <p:cNvCxnSpPr/>
          <p:nvPr/>
        </p:nvCxnSpPr>
        <p:spPr>
          <a:xfrm rot="10800000" flipH="1">
            <a:off x="4403638" y="684825"/>
            <a:ext cx="6019500" cy="9300"/>
          </a:xfrm>
          <a:prstGeom prst="straightConnector1">
            <a:avLst/>
          </a:prstGeom>
          <a:noFill/>
          <a:ln w="19050" cap="flat" cmpd="sng">
            <a:solidFill>
              <a:srgbClr val="4C7996"/>
            </a:solidFill>
            <a:prstDash val="solid"/>
            <a:round/>
            <a:headEnd type="none" w="med" len="med"/>
            <a:tailEnd type="none" w="med" len="med"/>
          </a:ln>
        </p:spPr>
      </p:cxnSp>
      <p:pic>
        <p:nvPicPr>
          <p:cNvPr id="315" name="Google Shape;315;p25"/>
          <p:cNvPicPr preferRelativeResize="0"/>
          <p:nvPr/>
        </p:nvPicPr>
        <p:blipFill>
          <a:blip r:embed="rId5">
            <a:alphaModFix/>
          </a:blip>
          <a:stretch>
            <a:fillRect/>
          </a:stretch>
        </p:blipFill>
        <p:spPr>
          <a:xfrm>
            <a:off x="5733429" y="3981450"/>
            <a:ext cx="5286375" cy="2619375"/>
          </a:xfrm>
          <a:prstGeom prst="rect">
            <a:avLst/>
          </a:prstGeom>
          <a:noFill/>
          <a:ln>
            <a:noFill/>
          </a:ln>
        </p:spPr>
      </p:pic>
      <p:sp>
        <p:nvSpPr>
          <p:cNvPr id="316" name="Google Shape;316;p25"/>
          <p:cNvSpPr txBox="1"/>
          <p:nvPr/>
        </p:nvSpPr>
        <p:spPr>
          <a:xfrm>
            <a:off x="0" y="1016375"/>
            <a:ext cx="10740900" cy="3263100"/>
          </a:xfrm>
          <a:prstGeom prst="rect">
            <a:avLst/>
          </a:prstGeom>
          <a:noFill/>
          <a:ln>
            <a:noFill/>
          </a:ln>
        </p:spPr>
        <p:txBody>
          <a:bodyPr spcFirstLastPara="1" wrap="square" lIns="91425" tIns="91425" rIns="91425" bIns="91425" anchor="t" anchorCtr="0">
            <a:spAutoFit/>
          </a:bodyPr>
          <a:lstStyle/>
          <a:p>
            <a:pPr marL="457200" lvl="0" indent="-355600" algn="l" rtl="0">
              <a:lnSpc>
                <a:spcPct val="150000"/>
              </a:lnSpc>
              <a:spcBef>
                <a:spcPts val="0"/>
              </a:spcBef>
              <a:spcAft>
                <a:spcPts val="0"/>
              </a:spcAft>
              <a:buClr>
                <a:schemeClr val="dk1"/>
              </a:buClr>
              <a:buSzPts val="2000"/>
              <a:buFont typeface="Montserrat"/>
              <a:buChar char="●"/>
            </a:pPr>
            <a:r>
              <a:rPr lang="en-US" sz="2000" b="1">
                <a:solidFill>
                  <a:schemeClr val="dk1"/>
                </a:solidFill>
                <a:latin typeface="Montserrat"/>
                <a:ea typeface="Montserrat"/>
                <a:cs typeface="Montserrat"/>
                <a:sym typeface="Montserrat"/>
              </a:rPr>
              <a:t>Orders in the current year have grown by </a:t>
            </a:r>
            <a:r>
              <a:rPr lang="en-US" sz="2000" b="1">
                <a:solidFill>
                  <a:srgbClr val="4C7996"/>
                </a:solidFill>
                <a:latin typeface="Montserrat"/>
                <a:ea typeface="Montserrat"/>
                <a:cs typeface="Montserrat"/>
                <a:sym typeface="Montserrat"/>
              </a:rPr>
              <a:t>4.5%</a:t>
            </a:r>
            <a:r>
              <a:rPr lang="en-US" sz="2000" b="1">
                <a:solidFill>
                  <a:srgbClr val="7AA1B7"/>
                </a:solidFill>
                <a:latin typeface="Montserrat"/>
                <a:ea typeface="Montserrat"/>
                <a:cs typeface="Montserrat"/>
                <a:sym typeface="Montserrat"/>
              </a:rPr>
              <a:t> </a:t>
            </a:r>
            <a:r>
              <a:rPr lang="en-US" sz="2000" b="1">
                <a:solidFill>
                  <a:schemeClr val="dk1"/>
                </a:solidFill>
                <a:latin typeface="Montserrat"/>
                <a:ea typeface="Montserrat"/>
                <a:cs typeface="Montserrat"/>
                <a:sym typeface="Montserrat"/>
              </a:rPr>
              <a:t>compared to the previous year, indicating healthy year-over-year progress.</a:t>
            </a:r>
            <a:endParaRPr sz="2000" b="1">
              <a:solidFill>
                <a:schemeClr val="dk1"/>
              </a:solidFill>
              <a:latin typeface="Montserrat"/>
              <a:ea typeface="Montserrat"/>
              <a:cs typeface="Montserrat"/>
              <a:sym typeface="Montserrat"/>
            </a:endParaRPr>
          </a:p>
          <a:p>
            <a:pPr marL="457200" lvl="0" indent="-355600" algn="l" rtl="0">
              <a:lnSpc>
                <a:spcPct val="150000"/>
              </a:lnSpc>
              <a:spcBef>
                <a:spcPts val="0"/>
              </a:spcBef>
              <a:spcAft>
                <a:spcPts val="0"/>
              </a:spcAft>
              <a:buClr>
                <a:schemeClr val="dk1"/>
              </a:buClr>
              <a:buSzPts val="2000"/>
              <a:buFont typeface="Montserrat"/>
              <a:buChar char="●"/>
            </a:pPr>
            <a:r>
              <a:rPr lang="en-US" sz="2000" b="1">
                <a:solidFill>
                  <a:schemeClr val="dk1"/>
                </a:solidFill>
                <a:latin typeface="Montserrat"/>
                <a:ea typeface="Montserrat"/>
                <a:cs typeface="Montserrat"/>
                <a:sym typeface="Montserrat"/>
              </a:rPr>
              <a:t>Orders in the current month have grown by </a:t>
            </a:r>
            <a:r>
              <a:rPr lang="en-US" sz="2000" b="1">
                <a:solidFill>
                  <a:srgbClr val="4C7996"/>
                </a:solidFill>
                <a:latin typeface="Montserrat"/>
                <a:ea typeface="Montserrat"/>
                <a:cs typeface="Montserrat"/>
                <a:sym typeface="Montserrat"/>
              </a:rPr>
              <a:t>0.4% </a:t>
            </a:r>
            <a:r>
              <a:rPr lang="en-US" sz="2000" b="1">
                <a:solidFill>
                  <a:schemeClr val="dk1"/>
                </a:solidFill>
                <a:latin typeface="Montserrat"/>
                <a:ea typeface="Montserrat"/>
                <a:cs typeface="Montserrat"/>
                <a:sym typeface="Montserrat"/>
              </a:rPr>
              <a:t>compared to the previous month, demonstrating consistent progress.</a:t>
            </a:r>
            <a:endParaRPr sz="2000" b="1">
              <a:solidFill>
                <a:schemeClr val="dk1"/>
              </a:solidFill>
              <a:latin typeface="Montserrat"/>
              <a:ea typeface="Montserrat"/>
              <a:cs typeface="Montserrat"/>
              <a:sym typeface="Montserrat"/>
            </a:endParaRPr>
          </a:p>
          <a:p>
            <a:pPr marL="457200" lvl="0" indent="-355600" algn="l" rtl="0">
              <a:lnSpc>
                <a:spcPct val="150000"/>
              </a:lnSpc>
              <a:spcBef>
                <a:spcPts val="0"/>
              </a:spcBef>
              <a:spcAft>
                <a:spcPts val="0"/>
              </a:spcAft>
              <a:buClr>
                <a:schemeClr val="dk1"/>
              </a:buClr>
              <a:buSzPts val="2000"/>
              <a:buFont typeface="Montserrat"/>
              <a:buChar char="●"/>
            </a:pPr>
            <a:r>
              <a:rPr lang="en-US" sz="2000" b="1">
                <a:solidFill>
                  <a:schemeClr val="dk1"/>
                </a:solidFill>
                <a:latin typeface="Montserrat"/>
                <a:ea typeface="Montserrat"/>
                <a:cs typeface="Montserrat"/>
                <a:sym typeface="Montserrat"/>
              </a:rPr>
              <a:t>According to the line chart, orders have </a:t>
            </a:r>
            <a:endParaRPr sz="2000" b="1">
              <a:solidFill>
                <a:schemeClr val="dk1"/>
              </a:solidFill>
              <a:latin typeface="Montserrat"/>
              <a:ea typeface="Montserrat"/>
              <a:cs typeface="Montserrat"/>
              <a:sym typeface="Montserrat"/>
            </a:endParaRPr>
          </a:p>
          <a:p>
            <a:pPr marL="457200" lvl="0" indent="0" algn="l" rtl="0">
              <a:lnSpc>
                <a:spcPct val="150000"/>
              </a:lnSpc>
              <a:spcBef>
                <a:spcPts val="0"/>
              </a:spcBef>
              <a:spcAft>
                <a:spcPts val="0"/>
              </a:spcAft>
              <a:buNone/>
            </a:pPr>
            <a:r>
              <a:rPr lang="en-US" sz="2000" b="1">
                <a:solidFill>
                  <a:schemeClr val="dk1"/>
                </a:solidFill>
                <a:latin typeface="Montserrat"/>
                <a:ea typeface="Montserrat"/>
                <a:cs typeface="Montserrat"/>
                <a:sym typeface="Montserrat"/>
              </a:rPr>
              <a:t>significantly increased over</a:t>
            </a:r>
            <a:endParaRPr sz="2000" b="1">
              <a:solidFill>
                <a:schemeClr val="dk1"/>
              </a:solidFill>
              <a:latin typeface="Montserrat"/>
              <a:ea typeface="Montserrat"/>
              <a:cs typeface="Montserrat"/>
              <a:sym typeface="Montserrat"/>
            </a:endParaRPr>
          </a:p>
          <a:p>
            <a:pPr marL="457200" lvl="0" indent="0" algn="l" rtl="0">
              <a:lnSpc>
                <a:spcPct val="150000"/>
              </a:lnSpc>
              <a:spcBef>
                <a:spcPts val="0"/>
              </a:spcBef>
              <a:spcAft>
                <a:spcPts val="0"/>
              </a:spcAft>
              <a:buNone/>
            </a:pPr>
            <a:r>
              <a:rPr lang="en-US" sz="2000" b="1">
                <a:solidFill>
                  <a:schemeClr val="dk1"/>
                </a:solidFill>
                <a:latin typeface="Montserrat"/>
                <a:ea typeface="Montserrat"/>
                <a:cs typeface="Montserrat"/>
                <a:sym typeface="Montserrat"/>
              </a:rPr>
              <a:t> the last three months.</a:t>
            </a:r>
            <a:endParaRPr sz="2200" b="1">
              <a:solidFill>
                <a:srgbClr val="2E556D"/>
              </a:solidFill>
              <a:latin typeface="Montserrat"/>
              <a:ea typeface="Montserrat"/>
              <a:cs typeface="Montserrat"/>
              <a:sym typeface="Montserrat"/>
            </a:endParaRPr>
          </a:p>
        </p:txBody>
      </p:sp>
      <p:pic>
        <p:nvPicPr>
          <p:cNvPr id="317" name="Google Shape;317;p25"/>
          <p:cNvPicPr preferRelativeResize="0"/>
          <p:nvPr/>
        </p:nvPicPr>
        <p:blipFill>
          <a:blip r:embed="rId6">
            <a:alphaModFix/>
          </a:blip>
          <a:stretch>
            <a:fillRect/>
          </a:stretch>
        </p:blipFill>
        <p:spPr>
          <a:xfrm>
            <a:off x="6342504" y="2862575"/>
            <a:ext cx="4210050" cy="962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BF5EF"/>
        </a:solidFill>
        <a:effectLst/>
      </p:bgPr>
    </p:bg>
    <p:spTree>
      <p:nvGrpSpPr>
        <p:cNvPr id="1" name="Shape 50"/>
        <p:cNvGrpSpPr/>
        <p:nvPr/>
      </p:nvGrpSpPr>
      <p:grpSpPr>
        <a:xfrm>
          <a:off x="0" y="0"/>
          <a:ext cx="0" cy="0"/>
          <a:chOff x="0" y="0"/>
          <a:chExt cx="0" cy="0"/>
        </a:xfrm>
      </p:grpSpPr>
      <p:pic>
        <p:nvPicPr>
          <p:cNvPr id="51" name="Google Shape;51;p8"/>
          <p:cNvPicPr preferRelativeResize="0"/>
          <p:nvPr/>
        </p:nvPicPr>
        <p:blipFill rotWithShape="1">
          <a:blip r:embed="rId3">
            <a:alphaModFix/>
          </a:blip>
          <a:srcRect l="22616" t="1446" r="22899" b="29007"/>
          <a:stretch/>
        </p:blipFill>
        <p:spPr>
          <a:xfrm>
            <a:off x="1668200" y="1412450"/>
            <a:ext cx="1543200" cy="2295900"/>
          </a:xfrm>
          <a:prstGeom prst="ellipse">
            <a:avLst/>
          </a:prstGeom>
          <a:noFill/>
          <a:ln>
            <a:noFill/>
          </a:ln>
        </p:spPr>
      </p:pic>
      <p:pic>
        <p:nvPicPr>
          <p:cNvPr id="52" name="Google Shape;52;p8"/>
          <p:cNvPicPr preferRelativeResize="0"/>
          <p:nvPr/>
        </p:nvPicPr>
        <p:blipFill rotWithShape="1">
          <a:blip r:embed="rId4">
            <a:alphaModFix/>
          </a:blip>
          <a:srcRect l="4381" t="21051" r="16102" b="25948"/>
          <a:stretch/>
        </p:blipFill>
        <p:spPr>
          <a:xfrm>
            <a:off x="4096075" y="1386050"/>
            <a:ext cx="1675200" cy="2348700"/>
          </a:xfrm>
          <a:prstGeom prst="ellipse">
            <a:avLst/>
          </a:prstGeom>
          <a:noFill/>
          <a:ln>
            <a:noFill/>
          </a:ln>
        </p:spPr>
      </p:pic>
      <p:pic>
        <p:nvPicPr>
          <p:cNvPr id="53" name="Google Shape;53;p8"/>
          <p:cNvPicPr preferRelativeResize="0"/>
          <p:nvPr/>
        </p:nvPicPr>
        <p:blipFill rotWithShape="1">
          <a:blip r:embed="rId5">
            <a:alphaModFix/>
          </a:blip>
          <a:srcRect t="5159"/>
          <a:stretch/>
        </p:blipFill>
        <p:spPr>
          <a:xfrm>
            <a:off x="6307950" y="1412450"/>
            <a:ext cx="1820700" cy="2348700"/>
          </a:xfrm>
          <a:prstGeom prst="ellipse">
            <a:avLst/>
          </a:prstGeom>
          <a:noFill/>
          <a:ln>
            <a:noFill/>
          </a:ln>
        </p:spPr>
      </p:pic>
      <p:pic>
        <p:nvPicPr>
          <p:cNvPr id="54" name="Google Shape;54;p8"/>
          <p:cNvPicPr preferRelativeResize="0"/>
          <p:nvPr/>
        </p:nvPicPr>
        <p:blipFill>
          <a:blip r:embed="rId6">
            <a:alphaModFix/>
          </a:blip>
          <a:stretch>
            <a:fillRect/>
          </a:stretch>
        </p:blipFill>
        <p:spPr>
          <a:xfrm>
            <a:off x="8629025" y="1412450"/>
            <a:ext cx="1675200" cy="2348700"/>
          </a:xfrm>
          <a:prstGeom prst="ellipse">
            <a:avLst/>
          </a:prstGeom>
          <a:noFill/>
          <a:ln>
            <a:noFill/>
          </a:ln>
        </p:spPr>
      </p:pic>
      <p:sp>
        <p:nvSpPr>
          <p:cNvPr id="55" name="Google Shape;55;p8"/>
          <p:cNvSpPr txBox="1"/>
          <p:nvPr/>
        </p:nvSpPr>
        <p:spPr>
          <a:xfrm>
            <a:off x="1240438" y="4133850"/>
            <a:ext cx="25419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b="1">
                <a:solidFill>
                  <a:srgbClr val="4C7996"/>
                </a:solidFill>
                <a:latin typeface="Montserrat"/>
                <a:ea typeface="Montserrat"/>
                <a:cs typeface="Montserrat"/>
                <a:sym typeface="Montserrat"/>
              </a:rPr>
              <a:t>Yasmeen Osama</a:t>
            </a:r>
            <a:endParaRPr b="1">
              <a:solidFill>
                <a:srgbClr val="4C7996"/>
              </a:solidFill>
              <a:latin typeface="Montserrat"/>
              <a:ea typeface="Montserrat"/>
              <a:cs typeface="Montserrat"/>
              <a:sym typeface="Montserrat"/>
            </a:endParaRPr>
          </a:p>
        </p:txBody>
      </p:sp>
      <p:sp>
        <p:nvSpPr>
          <p:cNvPr id="56" name="Google Shape;56;p8"/>
          <p:cNvSpPr txBox="1"/>
          <p:nvPr/>
        </p:nvSpPr>
        <p:spPr>
          <a:xfrm>
            <a:off x="3751126" y="4133850"/>
            <a:ext cx="2370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b="1">
                <a:solidFill>
                  <a:srgbClr val="4C7996"/>
                </a:solidFill>
                <a:latin typeface="Montserrat"/>
                <a:ea typeface="Montserrat"/>
                <a:cs typeface="Montserrat"/>
                <a:sym typeface="Montserrat"/>
              </a:rPr>
              <a:t>Fatima Al zahraa</a:t>
            </a:r>
            <a:endParaRPr sz="1800" b="1">
              <a:solidFill>
                <a:srgbClr val="4C7996"/>
              </a:solidFill>
              <a:latin typeface="Montserrat"/>
              <a:ea typeface="Montserrat"/>
              <a:cs typeface="Montserrat"/>
              <a:sym typeface="Montserrat"/>
            </a:endParaRPr>
          </a:p>
        </p:txBody>
      </p:sp>
      <p:sp>
        <p:nvSpPr>
          <p:cNvPr id="57" name="Google Shape;57;p8"/>
          <p:cNvSpPr txBox="1"/>
          <p:nvPr/>
        </p:nvSpPr>
        <p:spPr>
          <a:xfrm>
            <a:off x="6175213" y="4133850"/>
            <a:ext cx="21234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b="1">
                <a:solidFill>
                  <a:srgbClr val="4C7996"/>
                </a:solidFill>
                <a:latin typeface="Montserrat"/>
                <a:ea typeface="Montserrat"/>
                <a:cs typeface="Montserrat"/>
                <a:sym typeface="Montserrat"/>
              </a:rPr>
              <a:t>Zainab Ahmed</a:t>
            </a:r>
            <a:endParaRPr b="1">
              <a:solidFill>
                <a:srgbClr val="4C7996"/>
              </a:solidFill>
              <a:latin typeface="Montserrat"/>
              <a:ea typeface="Montserrat"/>
              <a:cs typeface="Montserrat"/>
              <a:sym typeface="Montserrat"/>
            </a:endParaRPr>
          </a:p>
        </p:txBody>
      </p:sp>
      <p:sp>
        <p:nvSpPr>
          <p:cNvPr id="58" name="Google Shape;58;p8"/>
          <p:cNvSpPr txBox="1"/>
          <p:nvPr/>
        </p:nvSpPr>
        <p:spPr>
          <a:xfrm>
            <a:off x="8476650" y="4133850"/>
            <a:ext cx="27207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b="1">
                <a:solidFill>
                  <a:srgbClr val="4C7996"/>
                </a:solidFill>
                <a:latin typeface="Montserrat"/>
                <a:ea typeface="Montserrat"/>
                <a:cs typeface="Montserrat"/>
                <a:sym typeface="Montserrat"/>
              </a:rPr>
              <a:t>Mohamed Elyamany</a:t>
            </a:r>
            <a:endParaRPr b="1">
              <a:solidFill>
                <a:srgbClr val="4C7996"/>
              </a:solidFill>
              <a:latin typeface="Montserrat"/>
              <a:ea typeface="Montserrat"/>
              <a:cs typeface="Montserrat"/>
              <a:sym typeface="Montserrat"/>
            </a:endParaRPr>
          </a:p>
        </p:txBody>
      </p:sp>
      <p:sp>
        <p:nvSpPr>
          <p:cNvPr id="59" name="Google Shape;59;p8"/>
          <p:cNvSpPr txBox="1">
            <a:spLocks noGrp="1"/>
          </p:cNvSpPr>
          <p:nvPr>
            <p:ph type="title"/>
          </p:nvPr>
        </p:nvSpPr>
        <p:spPr>
          <a:xfrm>
            <a:off x="399425" y="251400"/>
            <a:ext cx="4343400" cy="693900"/>
          </a:xfrm>
          <a:prstGeom prst="rect">
            <a:avLst/>
          </a:prstGeom>
          <a:noFill/>
          <a:ln>
            <a:noFill/>
          </a:ln>
        </p:spPr>
        <p:txBody>
          <a:bodyPr spcFirstLastPara="1" wrap="square" lIns="0" tIns="16500" rIns="0" bIns="0" anchor="t" anchorCtr="0">
            <a:spAutoFit/>
          </a:bodyPr>
          <a:lstStyle/>
          <a:p>
            <a:pPr marL="12700" lvl="0" indent="0" algn="l" rtl="0">
              <a:lnSpc>
                <a:spcPct val="100000"/>
              </a:lnSpc>
              <a:spcBef>
                <a:spcPts val="0"/>
              </a:spcBef>
              <a:spcAft>
                <a:spcPts val="0"/>
              </a:spcAft>
              <a:buNone/>
            </a:pPr>
            <a:r>
              <a:rPr lang="en-US" sz="4400">
                <a:solidFill>
                  <a:srgbClr val="4C7996"/>
                </a:solidFill>
              </a:rPr>
              <a:t>Team Members</a:t>
            </a:r>
            <a:endParaRPr sz="4400">
              <a:solidFill>
                <a:srgbClr val="4C7996"/>
              </a:solidFill>
            </a:endParaRPr>
          </a:p>
        </p:txBody>
      </p:sp>
      <p:sp>
        <p:nvSpPr>
          <p:cNvPr id="60" name="Google Shape;60;p8"/>
          <p:cNvSpPr txBox="1"/>
          <p:nvPr/>
        </p:nvSpPr>
        <p:spPr>
          <a:xfrm>
            <a:off x="1024825" y="4739775"/>
            <a:ext cx="2681100" cy="17580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Font typeface="Montserrat Medium"/>
              <a:buChar char="-"/>
            </a:pPr>
            <a:r>
              <a:rPr lang="en-US" sz="2000">
                <a:solidFill>
                  <a:schemeClr val="dk1"/>
                </a:solidFill>
                <a:latin typeface="Montserrat Medium"/>
                <a:ea typeface="Montserrat Medium"/>
                <a:cs typeface="Montserrat Medium"/>
                <a:sym typeface="Montserrat Medium"/>
              </a:rPr>
              <a:t>Data Modeling</a:t>
            </a:r>
            <a:endParaRPr sz="2000">
              <a:solidFill>
                <a:schemeClr val="dk1"/>
              </a:solidFill>
              <a:latin typeface="Montserrat Medium"/>
              <a:ea typeface="Montserrat Medium"/>
              <a:cs typeface="Montserrat Medium"/>
              <a:sym typeface="Montserrat Medium"/>
            </a:endParaRPr>
          </a:p>
          <a:p>
            <a:pPr marL="457200" lvl="0" indent="-355600" algn="l" rtl="0">
              <a:spcBef>
                <a:spcPts val="0"/>
              </a:spcBef>
              <a:spcAft>
                <a:spcPts val="0"/>
              </a:spcAft>
              <a:buClr>
                <a:schemeClr val="dk1"/>
              </a:buClr>
              <a:buSzPts val="2000"/>
              <a:buFont typeface="Montserrat Medium"/>
              <a:buChar char="-"/>
            </a:pPr>
            <a:r>
              <a:rPr lang="en-US" sz="2000">
                <a:solidFill>
                  <a:schemeClr val="dk1"/>
                </a:solidFill>
                <a:latin typeface="Montserrat Medium"/>
                <a:ea typeface="Montserrat Medium"/>
                <a:cs typeface="Montserrat Medium"/>
                <a:sym typeface="Montserrat Medium"/>
              </a:rPr>
              <a:t>Shipping insights &amp; Dashboard</a:t>
            </a:r>
            <a:endParaRPr sz="2000">
              <a:solidFill>
                <a:schemeClr val="dk1"/>
              </a:solidFill>
              <a:latin typeface="Montserrat Medium"/>
              <a:ea typeface="Montserrat Medium"/>
              <a:cs typeface="Montserrat Medium"/>
              <a:sym typeface="Montserrat Medium"/>
            </a:endParaRPr>
          </a:p>
        </p:txBody>
      </p:sp>
      <p:sp>
        <p:nvSpPr>
          <p:cNvPr id="61" name="Google Shape;61;p8"/>
          <p:cNvSpPr txBox="1"/>
          <p:nvPr/>
        </p:nvSpPr>
        <p:spPr>
          <a:xfrm>
            <a:off x="3429000" y="4739775"/>
            <a:ext cx="2681100" cy="13095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Font typeface="Montserrat Medium"/>
              <a:buChar char="-"/>
            </a:pPr>
            <a:r>
              <a:rPr lang="en-US" sz="2000">
                <a:solidFill>
                  <a:schemeClr val="dk1"/>
                </a:solidFill>
                <a:latin typeface="Montserrat Medium"/>
                <a:ea typeface="Montserrat Medium"/>
                <a:cs typeface="Montserrat Medium"/>
                <a:sym typeface="Montserrat Medium"/>
              </a:rPr>
              <a:t>Data Modeling</a:t>
            </a:r>
            <a:endParaRPr sz="2000">
              <a:solidFill>
                <a:schemeClr val="dk1"/>
              </a:solidFill>
              <a:latin typeface="Montserrat Medium"/>
              <a:ea typeface="Montserrat Medium"/>
              <a:cs typeface="Montserrat Medium"/>
              <a:sym typeface="Montserrat Medium"/>
            </a:endParaRPr>
          </a:p>
          <a:p>
            <a:pPr marL="457200" lvl="0" indent="-355600" algn="l" rtl="0">
              <a:spcBef>
                <a:spcPts val="0"/>
              </a:spcBef>
              <a:spcAft>
                <a:spcPts val="0"/>
              </a:spcAft>
              <a:buClr>
                <a:schemeClr val="dk1"/>
              </a:buClr>
              <a:buSzPts val="2000"/>
              <a:buFont typeface="Montserrat Medium"/>
              <a:buChar char="-"/>
            </a:pPr>
            <a:r>
              <a:rPr lang="en-US" sz="2000">
                <a:solidFill>
                  <a:schemeClr val="dk1"/>
                </a:solidFill>
                <a:latin typeface="Montserrat Medium"/>
                <a:ea typeface="Montserrat Medium"/>
                <a:cs typeface="Montserrat Medium"/>
                <a:sym typeface="Montserrat Medium"/>
              </a:rPr>
              <a:t>Finance insights &amp; Dashboard</a:t>
            </a:r>
            <a:endParaRPr sz="2000">
              <a:solidFill>
                <a:schemeClr val="dk1"/>
              </a:solidFill>
              <a:latin typeface="Montserrat Medium"/>
              <a:ea typeface="Montserrat Medium"/>
              <a:cs typeface="Montserrat Medium"/>
              <a:sym typeface="Montserrat Medium"/>
            </a:endParaRPr>
          </a:p>
        </p:txBody>
      </p:sp>
      <p:sp>
        <p:nvSpPr>
          <p:cNvPr id="62" name="Google Shape;62;p8"/>
          <p:cNvSpPr txBox="1"/>
          <p:nvPr/>
        </p:nvSpPr>
        <p:spPr>
          <a:xfrm>
            <a:off x="5896375" y="4739775"/>
            <a:ext cx="2720700" cy="13095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Font typeface="Montserrat Medium"/>
              <a:buChar char="-"/>
            </a:pPr>
            <a:r>
              <a:rPr lang="en-US" sz="2000">
                <a:solidFill>
                  <a:schemeClr val="dk1"/>
                </a:solidFill>
                <a:latin typeface="Montserrat Medium"/>
                <a:ea typeface="Montserrat Medium"/>
                <a:cs typeface="Montserrat Medium"/>
                <a:sym typeface="Montserrat Medium"/>
              </a:rPr>
              <a:t>Data Cleaning</a:t>
            </a:r>
            <a:endParaRPr sz="2000">
              <a:solidFill>
                <a:schemeClr val="dk1"/>
              </a:solidFill>
              <a:latin typeface="Montserrat Medium"/>
              <a:ea typeface="Montserrat Medium"/>
              <a:cs typeface="Montserrat Medium"/>
              <a:sym typeface="Montserrat Medium"/>
            </a:endParaRPr>
          </a:p>
          <a:p>
            <a:pPr marL="457200" lvl="0" indent="-355600" algn="l" rtl="0">
              <a:spcBef>
                <a:spcPts val="0"/>
              </a:spcBef>
              <a:spcAft>
                <a:spcPts val="0"/>
              </a:spcAft>
              <a:buClr>
                <a:schemeClr val="dk1"/>
              </a:buClr>
              <a:buSzPts val="2000"/>
              <a:buFont typeface="Montserrat Medium"/>
              <a:buChar char="-"/>
            </a:pPr>
            <a:r>
              <a:rPr lang="en-US" sz="2000">
                <a:solidFill>
                  <a:schemeClr val="dk1"/>
                </a:solidFill>
                <a:latin typeface="Montserrat Medium"/>
                <a:ea typeface="Montserrat Medium"/>
                <a:cs typeface="Montserrat Medium"/>
                <a:sym typeface="Montserrat Medium"/>
              </a:rPr>
              <a:t> &amp; Modeling</a:t>
            </a:r>
            <a:endParaRPr sz="2000">
              <a:solidFill>
                <a:schemeClr val="dk1"/>
              </a:solidFill>
              <a:latin typeface="Montserrat Medium"/>
              <a:ea typeface="Montserrat Medium"/>
              <a:cs typeface="Montserrat Medium"/>
              <a:sym typeface="Montserrat Medium"/>
            </a:endParaRPr>
          </a:p>
          <a:p>
            <a:pPr marL="457200" lvl="0" indent="-355600" algn="l" rtl="0">
              <a:spcBef>
                <a:spcPts val="0"/>
              </a:spcBef>
              <a:spcAft>
                <a:spcPts val="0"/>
              </a:spcAft>
              <a:buClr>
                <a:schemeClr val="dk1"/>
              </a:buClr>
              <a:buSzPts val="2000"/>
              <a:buFont typeface="Montserrat Medium"/>
              <a:buChar char="-"/>
            </a:pPr>
            <a:r>
              <a:rPr lang="en-US" sz="2000">
                <a:solidFill>
                  <a:schemeClr val="dk1"/>
                </a:solidFill>
                <a:latin typeface="Montserrat Medium"/>
                <a:ea typeface="Montserrat Medium"/>
                <a:cs typeface="Montserrat Medium"/>
                <a:sym typeface="Montserrat Medium"/>
              </a:rPr>
              <a:t>Orders insights &amp; Dashboard</a:t>
            </a:r>
            <a:endParaRPr sz="2000">
              <a:solidFill>
                <a:schemeClr val="dk1"/>
              </a:solidFill>
              <a:latin typeface="Montserrat Medium"/>
              <a:ea typeface="Montserrat Medium"/>
              <a:cs typeface="Montserrat Medium"/>
              <a:sym typeface="Montserrat Medium"/>
            </a:endParaRPr>
          </a:p>
        </p:txBody>
      </p:sp>
      <p:sp>
        <p:nvSpPr>
          <p:cNvPr id="63" name="Google Shape;63;p8"/>
          <p:cNvSpPr txBox="1"/>
          <p:nvPr/>
        </p:nvSpPr>
        <p:spPr>
          <a:xfrm>
            <a:off x="8476650" y="4739775"/>
            <a:ext cx="2946000" cy="11067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Font typeface="Montserrat Medium"/>
              <a:buChar char="-"/>
            </a:pPr>
            <a:r>
              <a:rPr lang="en-US" sz="2000">
                <a:solidFill>
                  <a:schemeClr val="dk1"/>
                </a:solidFill>
                <a:latin typeface="Montserrat Medium"/>
                <a:ea typeface="Montserrat Medium"/>
                <a:cs typeface="Montserrat Medium"/>
                <a:sym typeface="Montserrat Medium"/>
              </a:rPr>
              <a:t>Data Modeling</a:t>
            </a:r>
            <a:endParaRPr sz="2000">
              <a:solidFill>
                <a:schemeClr val="dk1"/>
              </a:solidFill>
              <a:latin typeface="Montserrat Medium"/>
              <a:ea typeface="Montserrat Medium"/>
              <a:cs typeface="Montserrat Medium"/>
              <a:sym typeface="Montserrat Medium"/>
            </a:endParaRPr>
          </a:p>
          <a:p>
            <a:pPr marL="457200" lvl="0" indent="-355600" algn="l" rtl="0">
              <a:spcBef>
                <a:spcPts val="0"/>
              </a:spcBef>
              <a:spcAft>
                <a:spcPts val="0"/>
              </a:spcAft>
              <a:buClr>
                <a:schemeClr val="dk1"/>
              </a:buClr>
              <a:buSzPts val="2000"/>
              <a:buFont typeface="Montserrat Medium"/>
              <a:buChar char="-"/>
            </a:pPr>
            <a:r>
              <a:rPr lang="en-US" sz="2000">
                <a:solidFill>
                  <a:schemeClr val="dk1"/>
                </a:solidFill>
                <a:latin typeface="Montserrat Medium"/>
                <a:ea typeface="Montserrat Medium"/>
                <a:cs typeface="Montserrat Medium"/>
                <a:sym typeface="Montserrat Medium"/>
              </a:rPr>
              <a:t>Overview insights &amp; Dashboard</a:t>
            </a:r>
            <a:endParaRPr sz="2000">
              <a:solidFill>
                <a:schemeClr val="dk1"/>
              </a:solidFill>
              <a:latin typeface="Montserrat Medium"/>
              <a:ea typeface="Montserrat Medium"/>
              <a:cs typeface="Montserrat Medium"/>
              <a:sym typeface="Montserrat Medium"/>
            </a:endParaRPr>
          </a:p>
        </p:txBody>
      </p:sp>
      <p:pic>
        <p:nvPicPr>
          <p:cNvPr id="64" name="Google Shape;64;p8"/>
          <p:cNvPicPr preferRelativeResize="0"/>
          <p:nvPr/>
        </p:nvPicPr>
        <p:blipFill>
          <a:blip r:embed="rId7">
            <a:alphaModFix/>
          </a:blip>
          <a:stretch>
            <a:fillRect/>
          </a:stretch>
        </p:blipFill>
        <p:spPr>
          <a:xfrm rot="-5400000">
            <a:off x="9941112" y="-205412"/>
            <a:ext cx="2045471" cy="245631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BF5EF"/>
        </a:solidFill>
        <a:effectLst/>
      </p:bgPr>
    </p:bg>
    <p:spTree>
      <p:nvGrpSpPr>
        <p:cNvPr id="1" name="Shape 321"/>
        <p:cNvGrpSpPr/>
        <p:nvPr/>
      </p:nvGrpSpPr>
      <p:grpSpPr>
        <a:xfrm>
          <a:off x="0" y="0"/>
          <a:ext cx="0" cy="0"/>
          <a:chOff x="0" y="0"/>
          <a:chExt cx="0" cy="0"/>
        </a:xfrm>
      </p:grpSpPr>
      <p:pic>
        <p:nvPicPr>
          <p:cNvPr id="322" name="Google Shape;322;p26"/>
          <p:cNvPicPr preferRelativeResize="0"/>
          <p:nvPr/>
        </p:nvPicPr>
        <p:blipFill>
          <a:blip r:embed="rId3">
            <a:alphaModFix/>
          </a:blip>
          <a:stretch>
            <a:fillRect/>
          </a:stretch>
        </p:blipFill>
        <p:spPr>
          <a:xfrm>
            <a:off x="10715637" y="5514975"/>
            <a:ext cx="1476375" cy="1343025"/>
          </a:xfrm>
          <a:prstGeom prst="rect">
            <a:avLst/>
          </a:prstGeom>
          <a:noFill/>
          <a:ln>
            <a:noFill/>
          </a:ln>
        </p:spPr>
      </p:pic>
      <p:sp>
        <p:nvSpPr>
          <p:cNvPr id="323" name="Google Shape;323;p26"/>
          <p:cNvSpPr txBox="1">
            <a:spLocks noGrp="1"/>
          </p:cNvSpPr>
          <p:nvPr>
            <p:ph type="title"/>
          </p:nvPr>
        </p:nvSpPr>
        <p:spPr>
          <a:xfrm>
            <a:off x="2228225" y="263700"/>
            <a:ext cx="5562000" cy="693900"/>
          </a:xfrm>
          <a:prstGeom prst="rect">
            <a:avLst/>
          </a:prstGeom>
          <a:noFill/>
          <a:ln>
            <a:noFill/>
          </a:ln>
        </p:spPr>
        <p:txBody>
          <a:bodyPr spcFirstLastPara="1" wrap="square" lIns="0" tIns="16500" rIns="0" bIns="0" anchor="t" anchorCtr="0">
            <a:spAutoFit/>
          </a:bodyPr>
          <a:lstStyle/>
          <a:p>
            <a:pPr marL="12700" lvl="0" indent="0" algn="l" rtl="0">
              <a:lnSpc>
                <a:spcPct val="100000"/>
              </a:lnSpc>
              <a:spcBef>
                <a:spcPts val="0"/>
              </a:spcBef>
              <a:spcAft>
                <a:spcPts val="0"/>
              </a:spcAft>
              <a:buNone/>
            </a:pPr>
            <a:r>
              <a:rPr lang="en-US" sz="4400">
                <a:solidFill>
                  <a:srgbClr val="4C7996"/>
                </a:solidFill>
              </a:rPr>
              <a:t>Orders Insights</a:t>
            </a:r>
            <a:endParaRPr sz="4400">
              <a:solidFill>
                <a:srgbClr val="4C7996"/>
              </a:solidFill>
            </a:endParaRPr>
          </a:p>
        </p:txBody>
      </p:sp>
      <p:sp>
        <p:nvSpPr>
          <p:cNvPr id="324" name="Google Shape;324;p26"/>
          <p:cNvSpPr txBox="1"/>
          <p:nvPr/>
        </p:nvSpPr>
        <p:spPr>
          <a:xfrm>
            <a:off x="990600" y="1905000"/>
            <a:ext cx="5327700" cy="4186800"/>
          </a:xfrm>
          <a:prstGeom prst="rect">
            <a:avLst/>
          </a:prstGeom>
          <a:noFill/>
          <a:ln>
            <a:noFill/>
          </a:ln>
        </p:spPr>
        <p:txBody>
          <a:bodyPr spcFirstLastPara="1" wrap="square" lIns="91425" tIns="91425" rIns="91425" bIns="91425" anchor="t" anchorCtr="0">
            <a:spAutoFit/>
          </a:bodyPr>
          <a:lstStyle/>
          <a:p>
            <a:pPr marL="457200" lvl="0" indent="-355600" algn="l" rtl="0">
              <a:lnSpc>
                <a:spcPct val="150000"/>
              </a:lnSpc>
              <a:spcBef>
                <a:spcPts val="0"/>
              </a:spcBef>
              <a:spcAft>
                <a:spcPts val="0"/>
              </a:spcAft>
              <a:buSzPts val="2000"/>
              <a:buFont typeface="Montserrat"/>
              <a:buChar char="●"/>
            </a:pPr>
            <a:r>
              <a:rPr lang="en-US" sz="2000" b="1">
                <a:latin typeface="Montserrat"/>
                <a:ea typeface="Montserrat"/>
                <a:cs typeface="Montserrat"/>
                <a:sym typeface="Montserrat"/>
              </a:rPr>
              <a:t>The Order Fill Rate is </a:t>
            </a:r>
            <a:r>
              <a:rPr lang="en-US" sz="2000" b="1">
                <a:solidFill>
                  <a:srgbClr val="4C7996"/>
                </a:solidFill>
                <a:latin typeface="Montserrat"/>
                <a:ea typeface="Montserrat"/>
                <a:cs typeface="Montserrat"/>
                <a:sym typeface="Montserrat"/>
              </a:rPr>
              <a:t>72.4%</a:t>
            </a:r>
            <a:r>
              <a:rPr lang="en-US" sz="2000" b="1">
                <a:latin typeface="Montserrat"/>
                <a:ea typeface="Montserrat"/>
                <a:cs typeface="Montserrat"/>
                <a:sym typeface="Montserrat"/>
              </a:rPr>
              <a:t>, </a:t>
            </a:r>
            <a:endParaRPr sz="2000" b="1">
              <a:latin typeface="Montserrat"/>
              <a:ea typeface="Montserrat"/>
              <a:cs typeface="Montserrat"/>
              <a:sym typeface="Montserrat"/>
            </a:endParaRPr>
          </a:p>
          <a:p>
            <a:pPr marL="457200" lvl="0" indent="0" algn="l" rtl="0">
              <a:lnSpc>
                <a:spcPct val="150000"/>
              </a:lnSpc>
              <a:spcBef>
                <a:spcPts val="0"/>
              </a:spcBef>
              <a:spcAft>
                <a:spcPts val="0"/>
              </a:spcAft>
              <a:buNone/>
            </a:pPr>
            <a:r>
              <a:rPr lang="en-US" sz="2000" b="1">
                <a:latin typeface="Montserrat"/>
                <a:ea typeface="Montserrat"/>
                <a:cs typeface="Montserrat"/>
                <a:sym typeface="Montserrat"/>
              </a:rPr>
              <a:t>indicating that </a:t>
            </a:r>
            <a:r>
              <a:rPr lang="en-US" sz="2000" b="1">
                <a:solidFill>
                  <a:srgbClr val="4C7996"/>
                </a:solidFill>
                <a:latin typeface="Montserrat"/>
                <a:ea typeface="Montserrat"/>
                <a:cs typeface="Montserrat"/>
                <a:sym typeface="Montserrat"/>
              </a:rPr>
              <a:t>72.4%</a:t>
            </a:r>
            <a:r>
              <a:rPr lang="en-US" sz="2000" b="1">
                <a:latin typeface="Montserrat"/>
                <a:ea typeface="Montserrat"/>
                <a:cs typeface="Montserrat"/>
                <a:sym typeface="Montserrat"/>
              </a:rPr>
              <a:t> of orders</a:t>
            </a:r>
            <a:endParaRPr sz="2000" b="1">
              <a:latin typeface="Montserrat"/>
              <a:ea typeface="Montserrat"/>
              <a:cs typeface="Montserrat"/>
              <a:sym typeface="Montserrat"/>
            </a:endParaRPr>
          </a:p>
          <a:p>
            <a:pPr marL="457200" lvl="0" indent="0" algn="l" rtl="0">
              <a:lnSpc>
                <a:spcPct val="150000"/>
              </a:lnSpc>
              <a:spcBef>
                <a:spcPts val="0"/>
              </a:spcBef>
              <a:spcAft>
                <a:spcPts val="0"/>
              </a:spcAft>
              <a:buNone/>
            </a:pPr>
            <a:r>
              <a:rPr lang="en-US" sz="2000" b="1">
                <a:latin typeface="Montserrat"/>
                <a:ea typeface="Montserrat"/>
                <a:cs typeface="Montserrat"/>
                <a:sym typeface="Montserrat"/>
              </a:rPr>
              <a:t> were completely fulfilled. This</a:t>
            </a:r>
            <a:endParaRPr sz="2000" b="1">
              <a:latin typeface="Montserrat"/>
              <a:ea typeface="Montserrat"/>
              <a:cs typeface="Montserrat"/>
              <a:sym typeface="Montserrat"/>
            </a:endParaRPr>
          </a:p>
          <a:p>
            <a:pPr marL="457200" lvl="0" indent="0" algn="l" rtl="0">
              <a:lnSpc>
                <a:spcPct val="150000"/>
              </a:lnSpc>
              <a:spcBef>
                <a:spcPts val="0"/>
              </a:spcBef>
              <a:spcAft>
                <a:spcPts val="0"/>
              </a:spcAft>
              <a:buNone/>
            </a:pPr>
            <a:r>
              <a:rPr lang="en-US" sz="2000" b="1">
                <a:latin typeface="Montserrat"/>
                <a:ea typeface="Montserrat"/>
                <a:cs typeface="Montserrat"/>
                <a:sym typeface="Montserrat"/>
              </a:rPr>
              <a:t> rate is moderate but can be </a:t>
            </a:r>
            <a:endParaRPr sz="2000" b="1">
              <a:latin typeface="Montserrat"/>
              <a:ea typeface="Montserrat"/>
              <a:cs typeface="Montserrat"/>
              <a:sym typeface="Montserrat"/>
            </a:endParaRPr>
          </a:p>
          <a:p>
            <a:pPr marL="457200" lvl="0" indent="0" algn="l" rtl="0">
              <a:lnSpc>
                <a:spcPct val="150000"/>
              </a:lnSpc>
              <a:spcBef>
                <a:spcPts val="0"/>
              </a:spcBef>
              <a:spcAft>
                <a:spcPts val="0"/>
              </a:spcAft>
              <a:buNone/>
            </a:pPr>
            <a:r>
              <a:rPr lang="en-US" sz="2000" b="1">
                <a:latin typeface="Montserrat"/>
                <a:ea typeface="Montserrat"/>
                <a:cs typeface="Montserrat"/>
                <a:sym typeface="Montserrat"/>
              </a:rPr>
              <a:t>improved for better efficiency.</a:t>
            </a:r>
            <a:endParaRPr sz="2000" b="1">
              <a:latin typeface="Montserrat"/>
              <a:ea typeface="Montserrat"/>
              <a:cs typeface="Montserrat"/>
              <a:sym typeface="Montserrat"/>
            </a:endParaRPr>
          </a:p>
          <a:p>
            <a:pPr marL="457200" lvl="0" indent="-355600" algn="l" rtl="0">
              <a:lnSpc>
                <a:spcPct val="150000"/>
              </a:lnSpc>
              <a:spcBef>
                <a:spcPts val="0"/>
              </a:spcBef>
              <a:spcAft>
                <a:spcPts val="0"/>
              </a:spcAft>
              <a:buSzPts val="2000"/>
              <a:buFont typeface="Montserrat"/>
              <a:buChar char="●"/>
            </a:pPr>
            <a:r>
              <a:rPr lang="en-US" sz="2000" b="1">
                <a:latin typeface="Montserrat"/>
                <a:ea typeface="Montserrat"/>
                <a:cs typeface="Montserrat"/>
                <a:sym typeface="Montserrat"/>
              </a:rPr>
              <a:t>The Order Return Rate is </a:t>
            </a:r>
            <a:r>
              <a:rPr lang="en-US" sz="2000" b="1">
                <a:solidFill>
                  <a:srgbClr val="4C7996"/>
                </a:solidFill>
                <a:latin typeface="Montserrat"/>
                <a:ea typeface="Montserrat"/>
                <a:cs typeface="Montserrat"/>
                <a:sym typeface="Montserrat"/>
              </a:rPr>
              <a:t>16.4%</a:t>
            </a:r>
            <a:r>
              <a:rPr lang="en-US" sz="2000" b="1">
                <a:latin typeface="Montserrat"/>
                <a:ea typeface="Montserrat"/>
                <a:cs typeface="Montserrat"/>
                <a:sym typeface="Montserrat"/>
              </a:rPr>
              <a:t>. </a:t>
            </a:r>
            <a:endParaRPr sz="2000" b="1">
              <a:latin typeface="Montserrat"/>
              <a:ea typeface="Montserrat"/>
              <a:cs typeface="Montserrat"/>
              <a:sym typeface="Montserrat"/>
            </a:endParaRPr>
          </a:p>
          <a:p>
            <a:pPr marL="457200" lvl="0" indent="0" algn="l" rtl="0">
              <a:lnSpc>
                <a:spcPct val="150000"/>
              </a:lnSpc>
              <a:spcBef>
                <a:spcPts val="0"/>
              </a:spcBef>
              <a:spcAft>
                <a:spcPts val="0"/>
              </a:spcAft>
              <a:buNone/>
            </a:pPr>
            <a:r>
              <a:rPr lang="en-US" sz="2000" b="1">
                <a:latin typeface="Montserrat"/>
                <a:ea typeface="Montserrat"/>
                <a:cs typeface="Montserrat"/>
                <a:sym typeface="Montserrat"/>
              </a:rPr>
              <a:t>This rate is relatively high and </a:t>
            </a:r>
            <a:endParaRPr sz="2000" b="1">
              <a:latin typeface="Montserrat"/>
              <a:ea typeface="Montserrat"/>
              <a:cs typeface="Montserrat"/>
              <a:sym typeface="Montserrat"/>
            </a:endParaRPr>
          </a:p>
          <a:p>
            <a:pPr marL="457200" lvl="0" indent="0" algn="l" rtl="0">
              <a:lnSpc>
                <a:spcPct val="150000"/>
              </a:lnSpc>
              <a:spcBef>
                <a:spcPts val="0"/>
              </a:spcBef>
              <a:spcAft>
                <a:spcPts val="0"/>
              </a:spcAft>
              <a:buNone/>
            </a:pPr>
            <a:r>
              <a:rPr lang="en-US" sz="2000" b="1">
                <a:latin typeface="Montserrat"/>
                <a:ea typeface="Montserrat"/>
                <a:cs typeface="Montserrat"/>
                <a:sym typeface="Montserrat"/>
              </a:rPr>
              <a:t>suggests a need for investigation </a:t>
            </a:r>
            <a:endParaRPr sz="2000" b="1">
              <a:latin typeface="Montserrat"/>
              <a:ea typeface="Montserrat"/>
              <a:cs typeface="Montserrat"/>
              <a:sym typeface="Montserrat"/>
            </a:endParaRPr>
          </a:p>
          <a:p>
            <a:pPr marL="457200" lvl="0" indent="0" algn="l" rtl="0">
              <a:lnSpc>
                <a:spcPct val="150000"/>
              </a:lnSpc>
              <a:spcBef>
                <a:spcPts val="0"/>
              </a:spcBef>
              <a:spcAft>
                <a:spcPts val="0"/>
              </a:spcAft>
              <a:buNone/>
            </a:pPr>
            <a:r>
              <a:rPr lang="en-US" sz="2000" b="1">
                <a:latin typeface="Montserrat"/>
                <a:ea typeface="Montserrat"/>
                <a:cs typeface="Montserrat"/>
                <a:sym typeface="Montserrat"/>
              </a:rPr>
              <a:t>to reduce returns.</a:t>
            </a:r>
            <a:endParaRPr sz="2000" b="1">
              <a:latin typeface="Montserrat"/>
              <a:ea typeface="Montserrat"/>
              <a:cs typeface="Montserrat"/>
              <a:sym typeface="Montserrat"/>
            </a:endParaRPr>
          </a:p>
        </p:txBody>
      </p:sp>
      <p:sp>
        <p:nvSpPr>
          <p:cNvPr id="325" name="Google Shape;325;p26"/>
          <p:cNvSpPr txBox="1"/>
          <p:nvPr/>
        </p:nvSpPr>
        <p:spPr>
          <a:xfrm>
            <a:off x="990600" y="1363900"/>
            <a:ext cx="4812000" cy="6054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Font typeface="Montserrat"/>
              <a:buChar char="●"/>
            </a:pPr>
            <a:r>
              <a:rPr lang="en-US" sz="2000" b="1">
                <a:solidFill>
                  <a:schemeClr val="dk1"/>
                </a:solidFill>
                <a:latin typeface="Montserrat"/>
                <a:ea typeface="Montserrat"/>
                <a:cs typeface="Montserrat"/>
                <a:sym typeface="Montserrat"/>
              </a:rPr>
              <a:t>Average Order Value is </a:t>
            </a:r>
            <a:r>
              <a:rPr lang="en-US" sz="2000" b="1">
                <a:solidFill>
                  <a:srgbClr val="4C7996"/>
                </a:solidFill>
                <a:latin typeface="Montserrat"/>
                <a:ea typeface="Montserrat"/>
                <a:cs typeface="Montserrat"/>
                <a:sym typeface="Montserrat"/>
              </a:rPr>
              <a:t>$503 </a:t>
            </a:r>
            <a:endParaRPr sz="2000" b="1">
              <a:solidFill>
                <a:srgbClr val="4C7996"/>
              </a:solidFill>
              <a:latin typeface="Montserrat"/>
              <a:ea typeface="Montserrat"/>
              <a:cs typeface="Montserrat"/>
              <a:sym typeface="Montserrat"/>
            </a:endParaRPr>
          </a:p>
        </p:txBody>
      </p:sp>
      <p:pic>
        <p:nvPicPr>
          <p:cNvPr id="326" name="Google Shape;326;p26"/>
          <p:cNvPicPr preferRelativeResize="0"/>
          <p:nvPr/>
        </p:nvPicPr>
        <p:blipFill>
          <a:blip r:embed="rId4">
            <a:alphaModFix/>
          </a:blip>
          <a:stretch>
            <a:fillRect/>
          </a:stretch>
        </p:blipFill>
        <p:spPr>
          <a:xfrm rot="10800000">
            <a:off x="1446" y="-15831"/>
            <a:ext cx="2045471" cy="2456313"/>
          </a:xfrm>
          <a:prstGeom prst="rect">
            <a:avLst/>
          </a:prstGeom>
          <a:noFill/>
          <a:ln>
            <a:noFill/>
          </a:ln>
        </p:spPr>
      </p:pic>
      <p:cxnSp>
        <p:nvCxnSpPr>
          <p:cNvPr id="327" name="Google Shape;327;p26"/>
          <p:cNvCxnSpPr/>
          <p:nvPr/>
        </p:nvCxnSpPr>
        <p:spPr>
          <a:xfrm rot="10800000" flipH="1">
            <a:off x="6003838" y="761025"/>
            <a:ext cx="6019500" cy="9300"/>
          </a:xfrm>
          <a:prstGeom prst="straightConnector1">
            <a:avLst/>
          </a:prstGeom>
          <a:noFill/>
          <a:ln w="19050" cap="flat" cmpd="sng">
            <a:solidFill>
              <a:srgbClr val="4C7996"/>
            </a:solidFill>
            <a:prstDash val="solid"/>
            <a:round/>
            <a:headEnd type="none" w="med" len="med"/>
            <a:tailEnd type="none" w="med" len="med"/>
          </a:ln>
        </p:spPr>
      </p:cxnSp>
      <p:pic>
        <p:nvPicPr>
          <p:cNvPr id="328" name="Google Shape;328;p26"/>
          <p:cNvPicPr preferRelativeResize="0"/>
          <p:nvPr/>
        </p:nvPicPr>
        <p:blipFill>
          <a:blip r:embed="rId5">
            <a:alphaModFix/>
          </a:blip>
          <a:stretch>
            <a:fillRect/>
          </a:stretch>
        </p:blipFill>
        <p:spPr>
          <a:xfrm>
            <a:off x="6362700" y="2876550"/>
            <a:ext cx="5105400" cy="2019300"/>
          </a:xfrm>
          <a:prstGeom prst="rect">
            <a:avLst/>
          </a:prstGeom>
          <a:noFill/>
          <a:ln>
            <a:noFill/>
          </a:ln>
        </p:spPr>
      </p:pic>
      <p:pic>
        <p:nvPicPr>
          <p:cNvPr id="329" name="Google Shape;329;p26"/>
          <p:cNvPicPr preferRelativeResize="0"/>
          <p:nvPr/>
        </p:nvPicPr>
        <p:blipFill>
          <a:blip r:embed="rId6">
            <a:alphaModFix/>
          </a:blip>
          <a:stretch>
            <a:fillRect/>
          </a:stretch>
        </p:blipFill>
        <p:spPr>
          <a:xfrm>
            <a:off x="5995675" y="1491000"/>
            <a:ext cx="5781675" cy="1076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BF5EF"/>
        </a:solidFill>
        <a:effectLst/>
      </p:bgPr>
    </p:bg>
    <p:spTree>
      <p:nvGrpSpPr>
        <p:cNvPr id="1" name="Shape 333"/>
        <p:cNvGrpSpPr/>
        <p:nvPr/>
      </p:nvGrpSpPr>
      <p:grpSpPr>
        <a:xfrm>
          <a:off x="0" y="0"/>
          <a:ext cx="0" cy="0"/>
          <a:chOff x="0" y="0"/>
          <a:chExt cx="0" cy="0"/>
        </a:xfrm>
      </p:grpSpPr>
      <p:pic>
        <p:nvPicPr>
          <p:cNvPr id="334" name="Google Shape;334;p27"/>
          <p:cNvPicPr preferRelativeResize="0"/>
          <p:nvPr/>
        </p:nvPicPr>
        <p:blipFill>
          <a:blip r:embed="rId3">
            <a:alphaModFix/>
          </a:blip>
          <a:stretch>
            <a:fillRect/>
          </a:stretch>
        </p:blipFill>
        <p:spPr>
          <a:xfrm>
            <a:off x="10740750" y="0"/>
            <a:ext cx="1451250" cy="990600"/>
          </a:xfrm>
          <a:prstGeom prst="rect">
            <a:avLst/>
          </a:prstGeom>
          <a:noFill/>
          <a:ln>
            <a:noFill/>
          </a:ln>
        </p:spPr>
      </p:pic>
      <p:pic>
        <p:nvPicPr>
          <p:cNvPr id="335" name="Google Shape;335;p27"/>
          <p:cNvPicPr preferRelativeResize="0"/>
          <p:nvPr/>
        </p:nvPicPr>
        <p:blipFill>
          <a:blip r:embed="rId4">
            <a:alphaModFix/>
          </a:blip>
          <a:stretch>
            <a:fillRect/>
          </a:stretch>
        </p:blipFill>
        <p:spPr>
          <a:xfrm>
            <a:off x="0" y="5875325"/>
            <a:ext cx="12192000" cy="982675"/>
          </a:xfrm>
          <a:prstGeom prst="rect">
            <a:avLst/>
          </a:prstGeom>
          <a:noFill/>
          <a:ln>
            <a:noFill/>
          </a:ln>
        </p:spPr>
      </p:pic>
      <p:pic>
        <p:nvPicPr>
          <p:cNvPr id="336" name="Google Shape;336;p27"/>
          <p:cNvPicPr preferRelativeResize="0"/>
          <p:nvPr/>
        </p:nvPicPr>
        <p:blipFill>
          <a:blip r:embed="rId5">
            <a:alphaModFix/>
          </a:blip>
          <a:stretch>
            <a:fillRect/>
          </a:stretch>
        </p:blipFill>
        <p:spPr>
          <a:xfrm>
            <a:off x="3733800" y="1143000"/>
            <a:ext cx="8196332" cy="4579925"/>
          </a:xfrm>
          <a:prstGeom prst="rect">
            <a:avLst/>
          </a:prstGeom>
          <a:noFill/>
          <a:ln>
            <a:noFill/>
          </a:ln>
        </p:spPr>
      </p:pic>
      <p:sp>
        <p:nvSpPr>
          <p:cNvPr id="337" name="Google Shape;337;p27"/>
          <p:cNvSpPr txBox="1">
            <a:spLocks noGrp="1"/>
          </p:cNvSpPr>
          <p:nvPr>
            <p:ph type="title"/>
          </p:nvPr>
        </p:nvSpPr>
        <p:spPr>
          <a:xfrm>
            <a:off x="323225" y="187500"/>
            <a:ext cx="6443700" cy="693900"/>
          </a:xfrm>
          <a:prstGeom prst="rect">
            <a:avLst/>
          </a:prstGeom>
          <a:noFill/>
          <a:ln>
            <a:noFill/>
          </a:ln>
        </p:spPr>
        <p:txBody>
          <a:bodyPr spcFirstLastPara="1" wrap="square" lIns="0" tIns="16500" rIns="0" bIns="0" anchor="t" anchorCtr="0">
            <a:spAutoFit/>
          </a:bodyPr>
          <a:lstStyle/>
          <a:p>
            <a:pPr marL="12700" lvl="0" indent="0" algn="l" rtl="0">
              <a:lnSpc>
                <a:spcPct val="100000"/>
              </a:lnSpc>
              <a:spcBef>
                <a:spcPts val="0"/>
              </a:spcBef>
              <a:spcAft>
                <a:spcPts val="0"/>
              </a:spcAft>
              <a:buNone/>
            </a:pPr>
            <a:r>
              <a:rPr lang="en-US" sz="4400">
                <a:solidFill>
                  <a:srgbClr val="4C7996"/>
                </a:solidFill>
              </a:rPr>
              <a:t>Orders Recommendations</a:t>
            </a:r>
            <a:endParaRPr sz="4400">
              <a:solidFill>
                <a:srgbClr val="4C7996"/>
              </a:solidFill>
            </a:endParaRPr>
          </a:p>
        </p:txBody>
      </p:sp>
      <p:sp>
        <p:nvSpPr>
          <p:cNvPr id="338" name="Google Shape;338;p27"/>
          <p:cNvSpPr txBox="1"/>
          <p:nvPr/>
        </p:nvSpPr>
        <p:spPr>
          <a:xfrm>
            <a:off x="0" y="990600"/>
            <a:ext cx="3733800" cy="5094900"/>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0"/>
              </a:spcBef>
              <a:spcAft>
                <a:spcPts val="0"/>
              </a:spcAft>
              <a:buSzPts val="2000"/>
              <a:buFont typeface="Montserrat"/>
              <a:buChar char="●"/>
            </a:pPr>
            <a:r>
              <a:rPr lang="en-US" sz="2000" b="1">
                <a:solidFill>
                  <a:srgbClr val="4C7996"/>
                </a:solidFill>
                <a:latin typeface="Montserrat"/>
                <a:ea typeface="Montserrat"/>
                <a:cs typeface="Montserrat"/>
                <a:sym typeface="Montserrat"/>
              </a:rPr>
              <a:t>Majority of orders are delayed</a:t>
            </a:r>
            <a:r>
              <a:rPr lang="en-US" sz="2000" b="1">
                <a:solidFill>
                  <a:schemeClr val="dk1"/>
                </a:solidFill>
                <a:latin typeface="Montserrat"/>
                <a:ea typeface="Montserrat"/>
                <a:cs typeface="Montserrat"/>
                <a:sym typeface="Montserrat"/>
              </a:rPr>
              <a:t>: This indicates inefficiencies. To improve, optimize logistics and enforce stricter processing timelines.</a:t>
            </a:r>
            <a:endParaRPr sz="2000" b="1">
              <a:solidFill>
                <a:schemeClr val="dk1"/>
              </a:solidFill>
              <a:latin typeface="Montserrat"/>
              <a:ea typeface="Montserrat"/>
              <a:cs typeface="Montserrat"/>
              <a:sym typeface="Montserrat"/>
            </a:endParaRPr>
          </a:p>
          <a:p>
            <a:pPr marL="457200" lvl="0" indent="-355600" algn="l" rtl="0">
              <a:lnSpc>
                <a:spcPct val="115000"/>
              </a:lnSpc>
              <a:spcBef>
                <a:spcPts val="0"/>
              </a:spcBef>
              <a:spcAft>
                <a:spcPts val="0"/>
              </a:spcAft>
              <a:buSzPts val="2000"/>
              <a:buFont typeface="Montserrat"/>
              <a:buChar char="●"/>
            </a:pPr>
            <a:r>
              <a:rPr lang="en-US" sz="2000" b="1">
                <a:solidFill>
                  <a:srgbClr val="4C7996"/>
                </a:solidFill>
                <a:latin typeface="Montserrat"/>
                <a:ea typeface="Montserrat"/>
                <a:cs typeface="Montserrat"/>
                <a:sym typeface="Montserrat"/>
              </a:rPr>
              <a:t>55% of orders are for single units</a:t>
            </a:r>
            <a:r>
              <a:rPr lang="en-US" sz="2000" b="1">
                <a:solidFill>
                  <a:schemeClr val="dk1"/>
                </a:solidFill>
                <a:latin typeface="Montserrat"/>
                <a:ea typeface="Montserrat"/>
                <a:cs typeface="Montserrat"/>
                <a:sym typeface="Montserrat"/>
              </a:rPr>
              <a:t>: This suggests lower sales volume. Encourage larger orders with promotions and bulk discounts.</a:t>
            </a:r>
            <a:endParaRPr sz="2000" b="1">
              <a:solidFill>
                <a:schemeClr val="dk1"/>
              </a:solidFill>
              <a:latin typeface="Montserrat"/>
              <a:ea typeface="Montserrat"/>
              <a:cs typeface="Montserrat"/>
              <a:sym typeface="Montserrat"/>
            </a:endParaRPr>
          </a:p>
        </p:txBody>
      </p:sp>
      <p:cxnSp>
        <p:nvCxnSpPr>
          <p:cNvPr id="339" name="Google Shape;339;p27"/>
          <p:cNvCxnSpPr/>
          <p:nvPr/>
        </p:nvCxnSpPr>
        <p:spPr>
          <a:xfrm>
            <a:off x="6843125" y="610650"/>
            <a:ext cx="3236700" cy="8400"/>
          </a:xfrm>
          <a:prstGeom prst="straightConnector1">
            <a:avLst/>
          </a:prstGeom>
          <a:noFill/>
          <a:ln w="19050" cap="flat" cmpd="sng">
            <a:solidFill>
              <a:srgbClr val="4C7996"/>
            </a:solidFill>
            <a:prstDash val="solid"/>
            <a:round/>
            <a:headEnd type="none" w="med" len="med"/>
            <a:tailEnd type="non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rgbClr val="FBF5EF"/>
        </a:solidFill>
        <a:effectLst/>
      </p:bgPr>
    </p:bg>
    <p:spTree>
      <p:nvGrpSpPr>
        <p:cNvPr id="1" name="Shape 343"/>
        <p:cNvGrpSpPr/>
        <p:nvPr/>
      </p:nvGrpSpPr>
      <p:grpSpPr>
        <a:xfrm>
          <a:off x="0" y="0"/>
          <a:ext cx="0" cy="0"/>
          <a:chOff x="0" y="0"/>
          <a:chExt cx="0" cy="0"/>
        </a:xfrm>
      </p:grpSpPr>
      <p:sp>
        <p:nvSpPr>
          <p:cNvPr id="344" name="Google Shape;344;p28"/>
          <p:cNvSpPr txBox="1">
            <a:spLocks noGrp="1"/>
          </p:cNvSpPr>
          <p:nvPr>
            <p:ph type="title"/>
          </p:nvPr>
        </p:nvSpPr>
        <p:spPr>
          <a:xfrm>
            <a:off x="323225" y="251400"/>
            <a:ext cx="4504500" cy="693900"/>
          </a:xfrm>
          <a:prstGeom prst="rect">
            <a:avLst/>
          </a:prstGeom>
          <a:noFill/>
          <a:ln>
            <a:noFill/>
          </a:ln>
        </p:spPr>
        <p:txBody>
          <a:bodyPr spcFirstLastPara="1" wrap="square" lIns="0" tIns="16500" rIns="0" bIns="0" anchor="t" anchorCtr="0">
            <a:spAutoFit/>
          </a:bodyPr>
          <a:lstStyle/>
          <a:p>
            <a:pPr marL="12700" lvl="0" indent="0" algn="l" rtl="0">
              <a:lnSpc>
                <a:spcPct val="100000"/>
              </a:lnSpc>
              <a:spcBef>
                <a:spcPts val="0"/>
              </a:spcBef>
              <a:spcAft>
                <a:spcPts val="0"/>
              </a:spcAft>
              <a:buNone/>
            </a:pPr>
            <a:r>
              <a:rPr lang="en-US" sz="4400">
                <a:solidFill>
                  <a:srgbClr val="4C7996"/>
                </a:solidFill>
              </a:rPr>
              <a:t>Shipping Insights</a:t>
            </a:r>
            <a:endParaRPr sz="4400">
              <a:solidFill>
                <a:srgbClr val="4C7996"/>
              </a:solidFill>
            </a:endParaRPr>
          </a:p>
        </p:txBody>
      </p:sp>
      <p:sp>
        <p:nvSpPr>
          <p:cNvPr id="345" name="Google Shape;345;p28"/>
          <p:cNvSpPr txBox="1"/>
          <p:nvPr/>
        </p:nvSpPr>
        <p:spPr>
          <a:xfrm>
            <a:off x="156350" y="1147725"/>
            <a:ext cx="5183700" cy="3864900"/>
          </a:xfrm>
          <a:prstGeom prst="rect">
            <a:avLst/>
          </a:prstGeom>
          <a:noFill/>
          <a:ln>
            <a:noFill/>
          </a:ln>
        </p:spPr>
        <p:txBody>
          <a:bodyPr spcFirstLastPara="1" wrap="square" lIns="0" tIns="15875" rIns="0" bIns="0" anchor="t" anchorCtr="0">
            <a:spAutoFit/>
          </a:bodyPr>
          <a:lstStyle/>
          <a:p>
            <a:pPr marL="457200" marR="0" lvl="0" indent="-355600" algn="l" rtl="0">
              <a:lnSpc>
                <a:spcPct val="115000"/>
              </a:lnSpc>
              <a:spcBef>
                <a:spcPts val="0"/>
              </a:spcBef>
              <a:spcAft>
                <a:spcPts val="0"/>
              </a:spcAft>
              <a:buSzPts val="2000"/>
              <a:buFont typeface="Montserrat"/>
              <a:buChar char="●"/>
            </a:pPr>
            <a:r>
              <a:rPr lang="en-US" sz="2000" b="1">
                <a:solidFill>
                  <a:srgbClr val="4C7996"/>
                </a:solidFill>
                <a:latin typeface="Montserrat"/>
                <a:ea typeface="Montserrat"/>
                <a:cs typeface="Montserrat"/>
                <a:sym typeface="Montserrat"/>
              </a:rPr>
              <a:t>First Class</a:t>
            </a:r>
            <a:r>
              <a:rPr lang="en-US" sz="2000" b="1">
                <a:solidFill>
                  <a:schemeClr val="dk1"/>
                </a:solidFill>
                <a:latin typeface="Montserrat"/>
                <a:ea typeface="Montserrat"/>
                <a:cs typeface="Montserrat"/>
                <a:sym typeface="Montserrat"/>
              </a:rPr>
              <a:t>: 100 % of orders arrive </a:t>
            </a:r>
            <a:endParaRPr sz="2000" b="1">
              <a:solidFill>
                <a:schemeClr val="dk1"/>
              </a:solidFill>
              <a:latin typeface="Montserrat"/>
              <a:ea typeface="Montserrat"/>
              <a:cs typeface="Montserrat"/>
              <a:sym typeface="Montserrat"/>
            </a:endParaRPr>
          </a:p>
          <a:p>
            <a:pPr marL="457200" marR="0" lvl="0" indent="0" algn="l" rtl="0">
              <a:lnSpc>
                <a:spcPct val="115000"/>
              </a:lnSpc>
              <a:spcBef>
                <a:spcPts val="0"/>
              </a:spcBef>
              <a:spcAft>
                <a:spcPts val="0"/>
              </a:spcAft>
              <a:buNone/>
            </a:pPr>
            <a:r>
              <a:rPr lang="en-US" sz="2000" b="1">
                <a:solidFill>
                  <a:schemeClr val="dk1"/>
                </a:solidFill>
                <a:latin typeface="Montserrat"/>
                <a:ea typeface="Montserrat"/>
                <a:cs typeface="Montserrat"/>
                <a:sym typeface="Montserrat"/>
              </a:rPr>
              <a:t>late.</a:t>
            </a:r>
            <a:endParaRPr sz="2000" b="1">
              <a:solidFill>
                <a:schemeClr val="dk1"/>
              </a:solidFill>
              <a:latin typeface="Montserrat"/>
              <a:ea typeface="Montserrat"/>
              <a:cs typeface="Montserrat"/>
              <a:sym typeface="Montserrat"/>
            </a:endParaRPr>
          </a:p>
          <a:p>
            <a:pPr marL="457200" marR="99060" lvl="0" indent="-355600" algn="l" rtl="0">
              <a:lnSpc>
                <a:spcPct val="115000"/>
              </a:lnSpc>
              <a:spcBef>
                <a:spcPts val="5"/>
              </a:spcBef>
              <a:spcAft>
                <a:spcPts val="0"/>
              </a:spcAft>
              <a:buSzPts val="2000"/>
              <a:buFont typeface="Montserrat"/>
              <a:buChar char="●"/>
            </a:pPr>
            <a:r>
              <a:rPr lang="en-US" sz="2000" b="1">
                <a:solidFill>
                  <a:srgbClr val="4C7996"/>
                </a:solidFill>
                <a:latin typeface="Montserrat"/>
                <a:ea typeface="Montserrat"/>
                <a:cs typeface="Montserrat"/>
                <a:sym typeface="Montserrat"/>
              </a:rPr>
              <a:t>Second Class</a:t>
            </a:r>
            <a:r>
              <a:rPr lang="en-US" sz="2000" b="1">
                <a:solidFill>
                  <a:schemeClr val="dk1"/>
                </a:solidFill>
                <a:latin typeface="Montserrat"/>
                <a:ea typeface="Montserrat"/>
                <a:cs typeface="Montserrat"/>
                <a:sym typeface="Montserrat"/>
              </a:rPr>
              <a:t> : The Late rate is much higher than the on-time rate   </a:t>
            </a:r>
            <a:r>
              <a:rPr lang="en-US" sz="2000" b="1">
                <a:solidFill>
                  <a:srgbClr val="7AA1B7"/>
                </a:solidFill>
                <a:latin typeface="Montserrat"/>
                <a:ea typeface="Montserrat"/>
                <a:cs typeface="Montserrat"/>
                <a:sym typeface="Montserrat"/>
              </a:rPr>
              <a:t>81.16%:18.84%.</a:t>
            </a:r>
            <a:endParaRPr sz="2000" b="1">
              <a:solidFill>
                <a:srgbClr val="7AA1B7"/>
              </a:solidFill>
              <a:latin typeface="Montserrat"/>
              <a:ea typeface="Montserrat"/>
              <a:cs typeface="Montserrat"/>
              <a:sym typeface="Montserrat"/>
            </a:endParaRPr>
          </a:p>
          <a:p>
            <a:pPr marL="457200" marR="31750" lvl="0" indent="-355600" algn="l" rtl="0">
              <a:lnSpc>
                <a:spcPct val="115000"/>
              </a:lnSpc>
              <a:spcBef>
                <a:spcPts val="0"/>
              </a:spcBef>
              <a:spcAft>
                <a:spcPts val="0"/>
              </a:spcAft>
              <a:buSzPts val="2000"/>
              <a:buFont typeface="Montserrat"/>
              <a:buChar char="●"/>
            </a:pPr>
            <a:r>
              <a:rPr lang="en-US" sz="2000" b="1">
                <a:solidFill>
                  <a:srgbClr val="4C7996"/>
                </a:solidFill>
                <a:latin typeface="Montserrat"/>
                <a:ea typeface="Montserrat"/>
                <a:cs typeface="Montserrat"/>
                <a:sym typeface="Montserrat"/>
              </a:rPr>
              <a:t>Same Day</a:t>
            </a:r>
            <a:r>
              <a:rPr lang="en-US" sz="2000" b="1">
                <a:solidFill>
                  <a:schemeClr val="dk1"/>
                </a:solidFill>
                <a:latin typeface="Montserrat"/>
                <a:ea typeface="Montserrat"/>
                <a:cs typeface="Montserrat"/>
                <a:sym typeface="Montserrat"/>
              </a:rPr>
              <a:t> : The Late  rate is high which is a concern as it should be the best way </a:t>
            </a:r>
            <a:r>
              <a:rPr lang="en-US" sz="2000" b="1">
                <a:solidFill>
                  <a:srgbClr val="7AA1B7"/>
                </a:solidFill>
                <a:latin typeface="Montserrat"/>
                <a:ea typeface="Montserrat"/>
                <a:cs typeface="Montserrat"/>
                <a:sym typeface="Montserrat"/>
              </a:rPr>
              <a:t>55.8% : 44.2%.</a:t>
            </a:r>
            <a:endParaRPr sz="2000" b="1">
              <a:solidFill>
                <a:srgbClr val="7AA1B7"/>
              </a:solidFill>
              <a:latin typeface="Montserrat"/>
              <a:ea typeface="Montserrat"/>
              <a:cs typeface="Montserrat"/>
              <a:sym typeface="Montserrat"/>
            </a:endParaRPr>
          </a:p>
          <a:p>
            <a:pPr marL="457200" marR="31750" lvl="0" indent="-355600" algn="l" rtl="0">
              <a:lnSpc>
                <a:spcPct val="115000"/>
              </a:lnSpc>
              <a:spcBef>
                <a:spcPts val="0"/>
              </a:spcBef>
              <a:spcAft>
                <a:spcPts val="0"/>
              </a:spcAft>
              <a:buSzPts val="2000"/>
              <a:buFont typeface="Montserrat"/>
              <a:buChar char="●"/>
            </a:pPr>
            <a:r>
              <a:rPr lang="en-US" sz="2000" b="1">
                <a:solidFill>
                  <a:srgbClr val="4C7996"/>
                </a:solidFill>
                <a:latin typeface="Montserrat"/>
                <a:ea typeface="Montserrat"/>
                <a:cs typeface="Montserrat"/>
                <a:sym typeface="Montserrat"/>
              </a:rPr>
              <a:t>Standard Class</a:t>
            </a:r>
            <a:r>
              <a:rPr lang="en-US" sz="2000" b="1">
                <a:solidFill>
                  <a:srgbClr val="7AA1B7"/>
                </a:solidFill>
                <a:latin typeface="Montserrat"/>
                <a:ea typeface="Montserrat"/>
                <a:cs typeface="Montserrat"/>
                <a:sym typeface="Montserrat"/>
              </a:rPr>
              <a:t> </a:t>
            </a:r>
            <a:r>
              <a:rPr lang="en-US" sz="2000" b="1">
                <a:solidFill>
                  <a:schemeClr val="dk1"/>
                </a:solidFill>
                <a:latin typeface="Montserrat"/>
                <a:ea typeface="Montserrat"/>
                <a:cs typeface="Montserrat"/>
                <a:sym typeface="Montserrat"/>
              </a:rPr>
              <a:t>: Top Shipping Mode on Time Rate  </a:t>
            </a:r>
            <a:r>
              <a:rPr lang="en-US" sz="2000" b="1">
                <a:solidFill>
                  <a:srgbClr val="7AA1B7"/>
                </a:solidFill>
                <a:latin typeface="Montserrat"/>
                <a:ea typeface="Montserrat"/>
                <a:cs typeface="Montserrat"/>
                <a:sym typeface="Montserrat"/>
              </a:rPr>
              <a:t>63.68% : 36.32% .</a:t>
            </a:r>
            <a:endParaRPr sz="2000" b="1">
              <a:solidFill>
                <a:srgbClr val="7AA1B7"/>
              </a:solidFill>
              <a:latin typeface="Montserrat"/>
              <a:ea typeface="Montserrat"/>
              <a:cs typeface="Montserrat"/>
              <a:sym typeface="Montserrat"/>
            </a:endParaRPr>
          </a:p>
        </p:txBody>
      </p:sp>
      <p:pic>
        <p:nvPicPr>
          <p:cNvPr id="346" name="Google Shape;346;p28"/>
          <p:cNvPicPr preferRelativeResize="0"/>
          <p:nvPr/>
        </p:nvPicPr>
        <p:blipFill>
          <a:blip r:embed="rId3">
            <a:alphaModFix/>
          </a:blip>
          <a:stretch>
            <a:fillRect/>
          </a:stretch>
        </p:blipFill>
        <p:spPr>
          <a:xfrm>
            <a:off x="5624453" y="1722112"/>
            <a:ext cx="6470496" cy="3998325"/>
          </a:xfrm>
          <a:prstGeom prst="rect">
            <a:avLst/>
          </a:prstGeom>
          <a:noFill/>
          <a:ln>
            <a:noFill/>
          </a:ln>
        </p:spPr>
      </p:pic>
      <p:pic>
        <p:nvPicPr>
          <p:cNvPr id="347" name="Google Shape;347;p28"/>
          <p:cNvPicPr preferRelativeResize="0"/>
          <p:nvPr/>
        </p:nvPicPr>
        <p:blipFill>
          <a:blip r:embed="rId4">
            <a:alphaModFix/>
          </a:blip>
          <a:stretch>
            <a:fillRect/>
          </a:stretch>
        </p:blipFill>
        <p:spPr>
          <a:xfrm>
            <a:off x="8753850" y="-8626"/>
            <a:ext cx="3438150" cy="773175"/>
          </a:xfrm>
          <a:prstGeom prst="rect">
            <a:avLst/>
          </a:prstGeom>
          <a:noFill/>
          <a:ln>
            <a:noFill/>
          </a:ln>
        </p:spPr>
      </p:pic>
      <p:pic>
        <p:nvPicPr>
          <p:cNvPr id="348" name="Google Shape;348;p28"/>
          <p:cNvPicPr preferRelativeResize="0"/>
          <p:nvPr/>
        </p:nvPicPr>
        <p:blipFill>
          <a:blip r:embed="rId5">
            <a:alphaModFix/>
          </a:blip>
          <a:stretch>
            <a:fillRect/>
          </a:stretch>
        </p:blipFill>
        <p:spPr>
          <a:xfrm>
            <a:off x="0" y="6084825"/>
            <a:ext cx="3145675" cy="773175"/>
          </a:xfrm>
          <a:prstGeom prst="rect">
            <a:avLst/>
          </a:prstGeom>
          <a:noFill/>
          <a:ln>
            <a:noFill/>
          </a:ln>
        </p:spPr>
      </p:pic>
      <p:cxnSp>
        <p:nvCxnSpPr>
          <p:cNvPr id="349" name="Google Shape;349;p28"/>
          <p:cNvCxnSpPr/>
          <p:nvPr/>
        </p:nvCxnSpPr>
        <p:spPr>
          <a:xfrm>
            <a:off x="4861925" y="686850"/>
            <a:ext cx="3236700" cy="8400"/>
          </a:xfrm>
          <a:prstGeom prst="straightConnector1">
            <a:avLst/>
          </a:prstGeom>
          <a:noFill/>
          <a:ln w="19050" cap="flat" cmpd="sng">
            <a:solidFill>
              <a:srgbClr val="4C7996"/>
            </a:solidFill>
            <a:prstDash val="solid"/>
            <a:round/>
            <a:headEnd type="none"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rgbClr val="FBF5EF"/>
        </a:solidFill>
        <a:effectLst/>
      </p:bgPr>
    </p:bg>
    <p:spTree>
      <p:nvGrpSpPr>
        <p:cNvPr id="1" name="Shape 353"/>
        <p:cNvGrpSpPr/>
        <p:nvPr/>
      </p:nvGrpSpPr>
      <p:grpSpPr>
        <a:xfrm>
          <a:off x="0" y="0"/>
          <a:ext cx="0" cy="0"/>
          <a:chOff x="0" y="0"/>
          <a:chExt cx="0" cy="0"/>
        </a:xfrm>
      </p:grpSpPr>
      <p:sp>
        <p:nvSpPr>
          <p:cNvPr id="354" name="Google Shape;354;p29"/>
          <p:cNvSpPr txBox="1">
            <a:spLocks noGrp="1"/>
          </p:cNvSpPr>
          <p:nvPr>
            <p:ph type="title"/>
          </p:nvPr>
        </p:nvSpPr>
        <p:spPr>
          <a:xfrm>
            <a:off x="323223" y="251400"/>
            <a:ext cx="4376400" cy="693900"/>
          </a:xfrm>
          <a:prstGeom prst="rect">
            <a:avLst/>
          </a:prstGeom>
          <a:noFill/>
          <a:ln>
            <a:noFill/>
          </a:ln>
        </p:spPr>
        <p:txBody>
          <a:bodyPr spcFirstLastPara="1" wrap="square" lIns="0" tIns="16500" rIns="0" bIns="0" anchor="t" anchorCtr="0">
            <a:spAutoFit/>
          </a:bodyPr>
          <a:lstStyle/>
          <a:p>
            <a:pPr marL="12700" lvl="0" indent="0" algn="l" rtl="0">
              <a:lnSpc>
                <a:spcPct val="100000"/>
              </a:lnSpc>
              <a:spcBef>
                <a:spcPts val="0"/>
              </a:spcBef>
              <a:spcAft>
                <a:spcPts val="0"/>
              </a:spcAft>
              <a:buNone/>
            </a:pPr>
            <a:r>
              <a:rPr lang="en-US" sz="4400">
                <a:solidFill>
                  <a:srgbClr val="4C7996"/>
                </a:solidFill>
              </a:rPr>
              <a:t>Shipping Insights</a:t>
            </a:r>
            <a:endParaRPr sz="4400">
              <a:solidFill>
                <a:srgbClr val="4C7996"/>
              </a:solidFill>
            </a:endParaRPr>
          </a:p>
        </p:txBody>
      </p:sp>
      <p:sp>
        <p:nvSpPr>
          <p:cNvPr id="355" name="Google Shape;355;p29"/>
          <p:cNvSpPr txBox="1"/>
          <p:nvPr/>
        </p:nvSpPr>
        <p:spPr>
          <a:xfrm>
            <a:off x="1017925" y="4465300"/>
            <a:ext cx="8944200" cy="1751400"/>
          </a:xfrm>
          <a:prstGeom prst="rect">
            <a:avLst/>
          </a:prstGeom>
          <a:noFill/>
          <a:ln>
            <a:noFill/>
          </a:ln>
        </p:spPr>
        <p:txBody>
          <a:bodyPr spcFirstLastPara="1" wrap="square" lIns="0" tIns="15875" rIns="0" bIns="0" anchor="t" anchorCtr="0">
            <a:spAutoFit/>
          </a:bodyPr>
          <a:lstStyle/>
          <a:p>
            <a:pPr marL="457200" marR="99060" lvl="0" indent="-358775" algn="l" rtl="0">
              <a:lnSpc>
                <a:spcPct val="150000"/>
              </a:lnSpc>
              <a:spcBef>
                <a:spcPts val="5"/>
              </a:spcBef>
              <a:spcAft>
                <a:spcPts val="0"/>
              </a:spcAft>
              <a:buClr>
                <a:schemeClr val="dk1"/>
              </a:buClr>
              <a:buSzPts val="2050"/>
              <a:buFont typeface="Montserrat"/>
              <a:buChar char="●"/>
            </a:pPr>
            <a:r>
              <a:rPr lang="en-US" sz="2050" b="1">
                <a:solidFill>
                  <a:schemeClr val="dk1"/>
                </a:solidFill>
                <a:latin typeface="Montserrat"/>
                <a:ea typeface="Montserrat"/>
                <a:cs typeface="Montserrat"/>
                <a:sym typeface="Montserrat"/>
              </a:rPr>
              <a:t>Best shipping mode is </a:t>
            </a:r>
            <a:r>
              <a:rPr lang="en-US" sz="2050" b="1">
                <a:solidFill>
                  <a:srgbClr val="7AA1B7"/>
                </a:solidFill>
                <a:latin typeface="Montserrat"/>
                <a:ea typeface="Montserrat"/>
                <a:cs typeface="Montserrat"/>
                <a:sym typeface="Montserrat"/>
              </a:rPr>
              <a:t>Standard Class.</a:t>
            </a:r>
            <a:endParaRPr sz="2050" b="1">
              <a:solidFill>
                <a:srgbClr val="7AA1B7"/>
              </a:solidFill>
              <a:latin typeface="Montserrat"/>
              <a:ea typeface="Montserrat"/>
              <a:cs typeface="Montserrat"/>
              <a:sym typeface="Montserrat"/>
            </a:endParaRPr>
          </a:p>
          <a:p>
            <a:pPr marL="457200" marR="99060" lvl="0" indent="-358775" algn="l" rtl="0">
              <a:lnSpc>
                <a:spcPct val="150000"/>
              </a:lnSpc>
              <a:spcBef>
                <a:spcPts val="0"/>
              </a:spcBef>
              <a:spcAft>
                <a:spcPts val="0"/>
              </a:spcAft>
              <a:buClr>
                <a:schemeClr val="dk1"/>
              </a:buClr>
              <a:buSzPts val="2050"/>
              <a:buFont typeface="Montserrat"/>
              <a:buChar char="●"/>
            </a:pPr>
            <a:r>
              <a:rPr lang="en-US" sz="2050" b="1">
                <a:solidFill>
                  <a:schemeClr val="dk1"/>
                </a:solidFill>
                <a:latin typeface="Montserrat"/>
                <a:ea typeface="Montserrat"/>
                <a:cs typeface="Montserrat"/>
                <a:sym typeface="Montserrat"/>
              </a:rPr>
              <a:t> It is the only way to deliver orders </a:t>
            </a:r>
            <a:r>
              <a:rPr lang="en-US" sz="2050" b="1">
                <a:solidFill>
                  <a:srgbClr val="7AA1B7"/>
                </a:solidFill>
                <a:latin typeface="Montserrat"/>
                <a:ea typeface="Montserrat"/>
                <a:cs typeface="Montserrat"/>
                <a:sym typeface="Montserrat"/>
              </a:rPr>
              <a:t>38.9%</a:t>
            </a:r>
            <a:r>
              <a:rPr lang="en-US" sz="2050" b="1">
                <a:solidFill>
                  <a:srgbClr val="4A7DBA"/>
                </a:solidFill>
                <a:latin typeface="Montserrat"/>
                <a:ea typeface="Montserrat"/>
                <a:cs typeface="Montserrat"/>
                <a:sym typeface="Montserrat"/>
              </a:rPr>
              <a:t> </a:t>
            </a:r>
            <a:r>
              <a:rPr lang="en-US" sz="2050" b="1">
                <a:solidFill>
                  <a:schemeClr val="dk1"/>
                </a:solidFill>
                <a:latin typeface="Montserrat"/>
                <a:ea typeface="Montserrat"/>
                <a:cs typeface="Montserrat"/>
                <a:sym typeface="Montserrat"/>
              </a:rPr>
              <a:t>ahead of schedule.</a:t>
            </a:r>
            <a:endParaRPr sz="2050" b="1">
              <a:solidFill>
                <a:schemeClr val="dk1"/>
              </a:solidFill>
              <a:latin typeface="Montserrat"/>
              <a:ea typeface="Montserrat"/>
              <a:cs typeface="Montserrat"/>
              <a:sym typeface="Montserrat"/>
            </a:endParaRPr>
          </a:p>
          <a:p>
            <a:pPr marL="457200" marR="99060" lvl="0" indent="-358775" algn="l" rtl="0">
              <a:lnSpc>
                <a:spcPct val="150000"/>
              </a:lnSpc>
              <a:spcBef>
                <a:spcPts val="0"/>
              </a:spcBef>
              <a:spcAft>
                <a:spcPts val="0"/>
              </a:spcAft>
              <a:buClr>
                <a:schemeClr val="dk1"/>
              </a:buClr>
              <a:buSzPts val="2050"/>
              <a:buFont typeface="Montserrat"/>
              <a:buChar char="●"/>
            </a:pPr>
            <a:r>
              <a:rPr lang="en-US" sz="2050" b="1">
                <a:solidFill>
                  <a:schemeClr val="dk1"/>
                </a:solidFill>
                <a:latin typeface="Montserrat"/>
                <a:ea typeface="Montserrat"/>
                <a:cs typeface="Montserrat"/>
                <a:sym typeface="Montserrat"/>
              </a:rPr>
              <a:t>With the lowest Late rate of </a:t>
            </a:r>
            <a:r>
              <a:rPr lang="en-US" sz="2050" b="1">
                <a:solidFill>
                  <a:srgbClr val="7AA1B7"/>
                </a:solidFill>
                <a:latin typeface="Montserrat"/>
                <a:ea typeface="Montserrat"/>
                <a:cs typeface="Montserrat"/>
                <a:sym typeface="Montserrat"/>
              </a:rPr>
              <a:t>32.7%.</a:t>
            </a:r>
            <a:endParaRPr sz="2250" b="1">
              <a:solidFill>
                <a:srgbClr val="7AA1B7"/>
              </a:solidFill>
              <a:latin typeface="Montserrat"/>
              <a:ea typeface="Montserrat"/>
              <a:cs typeface="Montserrat"/>
              <a:sym typeface="Montserrat"/>
            </a:endParaRPr>
          </a:p>
          <a:p>
            <a:pPr marL="457200" marR="99060" lvl="0" indent="-358775" algn="l" rtl="0">
              <a:lnSpc>
                <a:spcPct val="150000"/>
              </a:lnSpc>
              <a:spcBef>
                <a:spcPts val="0"/>
              </a:spcBef>
              <a:spcAft>
                <a:spcPts val="0"/>
              </a:spcAft>
              <a:buClr>
                <a:schemeClr val="dk1"/>
              </a:buClr>
              <a:buSzPts val="2050"/>
              <a:buFont typeface="Montserrat"/>
              <a:buChar char="●"/>
            </a:pPr>
            <a:r>
              <a:rPr lang="en-US" sz="2050" b="1">
                <a:solidFill>
                  <a:schemeClr val="dk1"/>
                </a:solidFill>
                <a:latin typeface="Montserrat"/>
                <a:ea typeface="Montserrat"/>
                <a:cs typeface="Montserrat"/>
                <a:sym typeface="Montserrat"/>
              </a:rPr>
              <a:t>Worst choice is First Class </a:t>
            </a:r>
            <a:r>
              <a:rPr lang="en-US" sz="2050" b="1">
                <a:solidFill>
                  <a:srgbClr val="7AA1B7"/>
                </a:solidFill>
                <a:latin typeface="Montserrat"/>
                <a:ea typeface="Montserrat"/>
                <a:cs typeface="Montserrat"/>
                <a:sym typeface="Montserrat"/>
              </a:rPr>
              <a:t>100%</a:t>
            </a:r>
            <a:r>
              <a:rPr lang="en-US" sz="2050" b="1">
                <a:solidFill>
                  <a:schemeClr val="dk1"/>
                </a:solidFill>
                <a:latin typeface="Montserrat"/>
                <a:ea typeface="Montserrat"/>
                <a:cs typeface="Montserrat"/>
                <a:sym typeface="Montserrat"/>
              </a:rPr>
              <a:t> of orders deliver late.</a:t>
            </a:r>
            <a:endParaRPr sz="2050" b="1">
              <a:solidFill>
                <a:schemeClr val="dk1"/>
              </a:solidFill>
              <a:latin typeface="Montserrat"/>
              <a:ea typeface="Montserrat"/>
              <a:cs typeface="Montserrat"/>
              <a:sym typeface="Montserrat"/>
            </a:endParaRPr>
          </a:p>
        </p:txBody>
      </p:sp>
      <p:pic>
        <p:nvPicPr>
          <p:cNvPr id="356" name="Google Shape;356;p29"/>
          <p:cNvPicPr preferRelativeResize="0"/>
          <p:nvPr/>
        </p:nvPicPr>
        <p:blipFill>
          <a:blip r:embed="rId3">
            <a:alphaModFix/>
          </a:blip>
          <a:stretch>
            <a:fillRect/>
          </a:stretch>
        </p:blipFill>
        <p:spPr>
          <a:xfrm>
            <a:off x="1636463" y="1724838"/>
            <a:ext cx="8771468" cy="2304975"/>
          </a:xfrm>
          <a:prstGeom prst="rect">
            <a:avLst/>
          </a:prstGeom>
          <a:noFill/>
          <a:ln>
            <a:noFill/>
          </a:ln>
        </p:spPr>
      </p:pic>
      <p:sp>
        <p:nvSpPr>
          <p:cNvPr id="357" name="Google Shape;357;p29"/>
          <p:cNvSpPr/>
          <p:nvPr/>
        </p:nvSpPr>
        <p:spPr>
          <a:xfrm>
            <a:off x="1941263" y="2409825"/>
            <a:ext cx="8174700" cy="266400"/>
          </a:xfrm>
          <a:prstGeom prst="rect">
            <a:avLst/>
          </a:prstGeom>
          <a:noFill/>
          <a:ln w="38100" cap="flat" cmpd="sng">
            <a:solidFill>
              <a:srgbClr val="4A7DB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358" name="Google Shape;358;p29"/>
          <p:cNvPicPr preferRelativeResize="0"/>
          <p:nvPr/>
        </p:nvPicPr>
        <p:blipFill>
          <a:blip r:embed="rId4">
            <a:alphaModFix/>
          </a:blip>
          <a:stretch>
            <a:fillRect/>
          </a:stretch>
        </p:blipFill>
        <p:spPr>
          <a:xfrm>
            <a:off x="10715637" y="-8626"/>
            <a:ext cx="1476375" cy="1343025"/>
          </a:xfrm>
          <a:prstGeom prst="rect">
            <a:avLst/>
          </a:prstGeom>
          <a:noFill/>
          <a:ln>
            <a:noFill/>
          </a:ln>
        </p:spPr>
      </p:pic>
      <p:pic>
        <p:nvPicPr>
          <p:cNvPr id="359" name="Google Shape;359;p29"/>
          <p:cNvPicPr preferRelativeResize="0"/>
          <p:nvPr/>
        </p:nvPicPr>
        <p:blipFill>
          <a:blip r:embed="rId5">
            <a:alphaModFix/>
          </a:blip>
          <a:stretch>
            <a:fillRect/>
          </a:stretch>
        </p:blipFill>
        <p:spPr>
          <a:xfrm>
            <a:off x="10141841" y="4193475"/>
            <a:ext cx="2045475" cy="2664525"/>
          </a:xfrm>
          <a:prstGeom prst="rect">
            <a:avLst/>
          </a:prstGeom>
          <a:noFill/>
          <a:ln>
            <a:noFill/>
          </a:ln>
        </p:spPr>
      </p:pic>
      <p:cxnSp>
        <p:nvCxnSpPr>
          <p:cNvPr id="360" name="Google Shape;360;p29"/>
          <p:cNvCxnSpPr/>
          <p:nvPr/>
        </p:nvCxnSpPr>
        <p:spPr>
          <a:xfrm rot="10800000" flipH="1">
            <a:off x="5027950" y="655825"/>
            <a:ext cx="5168400" cy="15600"/>
          </a:xfrm>
          <a:prstGeom prst="straightConnector1">
            <a:avLst/>
          </a:prstGeom>
          <a:noFill/>
          <a:ln w="19050" cap="flat" cmpd="sng">
            <a:solidFill>
              <a:srgbClr val="4C7996"/>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rgbClr val="FBF5EF"/>
        </a:solidFill>
        <a:effectLst/>
      </p:bgPr>
    </p:bg>
    <p:spTree>
      <p:nvGrpSpPr>
        <p:cNvPr id="1" name="Shape 364"/>
        <p:cNvGrpSpPr/>
        <p:nvPr/>
      </p:nvGrpSpPr>
      <p:grpSpPr>
        <a:xfrm>
          <a:off x="0" y="0"/>
          <a:ext cx="0" cy="0"/>
          <a:chOff x="0" y="0"/>
          <a:chExt cx="0" cy="0"/>
        </a:xfrm>
      </p:grpSpPr>
      <p:pic>
        <p:nvPicPr>
          <p:cNvPr id="365" name="Google Shape;365;p30"/>
          <p:cNvPicPr preferRelativeResize="0"/>
          <p:nvPr/>
        </p:nvPicPr>
        <p:blipFill>
          <a:blip r:embed="rId3">
            <a:alphaModFix/>
          </a:blip>
          <a:stretch>
            <a:fillRect/>
          </a:stretch>
        </p:blipFill>
        <p:spPr>
          <a:xfrm>
            <a:off x="0" y="5875325"/>
            <a:ext cx="12192000" cy="982675"/>
          </a:xfrm>
          <a:prstGeom prst="rect">
            <a:avLst/>
          </a:prstGeom>
          <a:noFill/>
          <a:ln>
            <a:noFill/>
          </a:ln>
        </p:spPr>
      </p:pic>
      <p:pic>
        <p:nvPicPr>
          <p:cNvPr id="366" name="Google Shape;366;p30"/>
          <p:cNvPicPr preferRelativeResize="0"/>
          <p:nvPr/>
        </p:nvPicPr>
        <p:blipFill rotWithShape="1">
          <a:blip r:embed="rId4">
            <a:alphaModFix/>
          </a:blip>
          <a:srcRect l="-1319" t="835" r="1320" b="845"/>
          <a:stretch/>
        </p:blipFill>
        <p:spPr>
          <a:xfrm>
            <a:off x="3761375" y="980350"/>
            <a:ext cx="8290374" cy="4897299"/>
          </a:xfrm>
          <a:prstGeom prst="rect">
            <a:avLst/>
          </a:prstGeom>
          <a:noFill/>
          <a:ln>
            <a:noFill/>
          </a:ln>
        </p:spPr>
      </p:pic>
      <p:sp>
        <p:nvSpPr>
          <p:cNvPr id="367" name="Google Shape;367;p30"/>
          <p:cNvSpPr txBox="1">
            <a:spLocks noGrp="1"/>
          </p:cNvSpPr>
          <p:nvPr>
            <p:ph type="title"/>
          </p:nvPr>
        </p:nvSpPr>
        <p:spPr>
          <a:xfrm>
            <a:off x="253100" y="117375"/>
            <a:ext cx="6590025" cy="663000"/>
          </a:xfrm>
          <a:prstGeom prst="rect">
            <a:avLst/>
          </a:prstGeom>
          <a:noFill/>
          <a:ln>
            <a:noFill/>
          </a:ln>
        </p:spPr>
        <p:txBody>
          <a:bodyPr spcFirstLastPara="1" wrap="square" lIns="0" tIns="16500" rIns="0" bIns="0" anchor="t" anchorCtr="0">
            <a:spAutoFit/>
          </a:bodyPr>
          <a:lstStyle/>
          <a:p>
            <a:pPr marL="12700" lvl="0" indent="0" algn="l" rtl="0">
              <a:lnSpc>
                <a:spcPct val="100000"/>
              </a:lnSpc>
              <a:spcBef>
                <a:spcPts val="0"/>
              </a:spcBef>
              <a:spcAft>
                <a:spcPts val="0"/>
              </a:spcAft>
              <a:buNone/>
            </a:pPr>
            <a:r>
              <a:rPr lang="en-US" sz="4200" dirty="0" smtClean="0">
                <a:solidFill>
                  <a:srgbClr val="4C7996"/>
                </a:solidFill>
              </a:rPr>
              <a:t>Shipping </a:t>
            </a:r>
            <a:r>
              <a:rPr lang="en-US" sz="4200" dirty="0">
                <a:solidFill>
                  <a:srgbClr val="4C7996"/>
                </a:solidFill>
              </a:rPr>
              <a:t>Recommendations</a:t>
            </a:r>
            <a:endParaRPr sz="4200" dirty="0">
              <a:solidFill>
                <a:srgbClr val="4C7996"/>
              </a:solidFill>
            </a:endParaRPr>
          </a:p>
        </p:txBody>
      </p:sp>
      <p:cxnSp>
        <p:nvCxnSpPr>
          <p:cNvPr id="368" name="Google Shape;368;p30"/>
          <p:cNvCxnSpPr/>
          <p:nvPr/>
        </p:nvCxnSpPr>
        <p:spPr>
          <a:xfrm>
            <a:off x="6843125" y="610650"/>
            <a:ext cx="3236700" cy="8400"/>
          </a:xfrm>
          <a:prstGeom prst="straightConnector1">
            <a:avLst/>
          </a:prstGeom>
          <a:noFill/>
          <a:ln w="19050" cap="flat" cmpd="sng">
            <a:solidFill>
              <a:srgbClr val="4C7996"/>
            </a:solidFill>
            <a:prstDash val="solid"/>
            <a:round/>
            <a:headEnd type="none" w="med" len="med"/>
            <a:tailEnd type="none" w="med" len="med"/>
          </a:ln>
        </p:spPr>
      </p:cxnSp>
      <p:sp>
        <p:nvSpPr>
          <p:cNvPr id="369" name="Google Shape;369;p30"/>
          <p:cNvSpPr txBox="1"/>
          <p:nvPr/>
        </p:nvSpPr>
        <p:spPr>
          <a:xfrm>
            <a:off x="179225" y="980350"/>
            <a:ext cx="3680400" cy="4814100"/>
          </a:xfrm>
          <a:prstGeom prst="rect">
            <a:avLst/>
          </a:prstGeom>
          <a:noFill/>
          <a:ln>
            <a:noFill/>
          </a:ln>
        </p:spPr>
        <p:txBody>
          <a:bodyPr spcFirstLastPara="1" wrap="square" lIns="0" tIns="11425" rIns="0" bIns="0" anchor="t" anchorCtr="0">
            <a:spAutoFit/>
          </a:bodyPr>
          <a:lstStyle/>
          <a:p>
            <a:pPr marL="457200" marR="342900" lvl="0" indent="-352425" algn="l" rtl="0">
              <a:lnSpc>
                <a:spcPct val="100000"/>
              </a:lnSpc>
              <a:spcBef>
                <a:spcPts val="0"/>
              </a:spcBef>
              <a:spcAft>
                <a:spcPts val="0"/>
              </a:spcAft>
              <a:buSzPts val="1950"/>
              <a:buFont typeface="Montserrat"/>
              <a:buChar char="●"/>
            </a:pPr>
            <a:r>
              <a:rPr lang="en-US" sz="1950" b="1">
                <a:solidFill>
                  <a:schemeClr val="dk1"/>
                </a:solidFill>
                <a:latin typeface="Montserrat"/>
                <a:ea typeface="Montserrat"/>
                <a:cs typeface="Montserrat"/>
                <a:sym typeface="Montserrat"/>
              </a:rPr>
              <a:t> We need to </a:t>
            </a:r>
            <a:r>
              <a:rPr lang="en-US" sz="1950" b="1">
                <a:solidFill>
                  <a:srgbClr val="7AA1B7"/>
                </a:solidFill>
                <a:latin typeface="Montserrat"/>
                <a:ea typeface="Montserrat"/>
                <a:cs typeface="Montserrat"/>
                <a:sym typeface="Montserrat"/>
              </a:rPr>
              <a:t>improve First Class</a:t>
            </a:r>
            <a:r>
              <a:rPr lang="en-US" sz="1950" b="1">
                <a:solidFill>
                  <a:schemeClr val="dk1"/>
                </a:solidFill>
                <a:latin typeface="Montserrat"/>
                <a:ea typeface="Montserrat"/>
                <a:cs typeface="Montserrat"/>
                <a:sym typeface="Montserrat"/>
              </a:rPr>
              <a:t> as the delay rate and associated risks are significantly high.</a:t>
            </a:r>
            <a:endParaRPr sz="1950" b="1">
              <a:solidFill>
                <a:schemeClr val="dk1"/>
              </a:solidFill>
              <a:latin typeface="Montserrat"/>
              <a:ea typeface="Montserrat"/>
              <a:cs typeface="Montserrat"/>
              <a:sym typeface="Montserrat"/>
            </a:endParaRPr>
          </a:p>
          <a:p>
            <a:pPr marL="457200" marR="342900" lvl="0" indent="0" algn="l" rtl="0">
              <a:lnSpc>
                <a:spcPct val="100000"/>
              </a:lnSpc>
              <a:spcBef>
                <a:spcPts val="0"/>
              </a:spcBef>
              <a:spcAft>
                <a:spcPts val="0"/>
              </a:spcAft>
              <a:buNone/>
            </a:pPr>
            <a:endParaRPr sz="1950" b="1">
              <a:solidFill>
                <a:schemeClr val="dk1"/>
              </a:solidFill>
              <a:latin typeface="Montserrat"/>
              <a:ea typeface="Montserrat"/>
              <a:cs typeface="Montserrat"/>
              <a:sym typeface="Montserrat"/>
            </a:endParaRPr>
          </a:p>
          <a:p>
            <a:pPr marL="457200" marR="342900" lvl="0" indent="-352425" algn="l" rtl="0">
              <a:lnSpc>
                <a:spcPct val="100000"/>
              </a:lnSpc>
              <a:spcBef>
                <a:spcPts val="0"/>
              </a:spcBef>
              <a:spcAft>
                <a:spcPts val="0"/>
              </a:spcAft>
              <a:buClr>
                <a:schemeClr val="dk1"/>
              </a:buClr>
              <a:buSzPts val="1950"/>
              <a:buFont typeface="Montserrat"/>
              <a:buChar char="●"/>
            </a:pPr>
            <a:r>
              <a:rPr lang="en-US" sz="1950" b="1">
                <a:solidFill>
                  <a:schemeClr val="dk1"/>
                </a:solidFill>
                <a:latin typeface="Montserrat"/>
                <a:ea typeface="Montserrat"/>
                <a:cs typeface="Montserrat"/>
                <a:sym typeface="Montserrat"/>
              </a:rPr>
              <a:t>Use </a:t>
            </a:r>
            <a:r>
              <a:rPr lang="en-US" sz="1950" b="1">
                <a:solidFill>
                  <a:srgbClr val="7AA1B7"/>
                </a:solidFill>
                <a:latin typeface="Montserrat"/>
                <a:ea typeface="Montserrat"/>
                <a:cs typeface="Montserrat"/>
                <a:sym typeface="Montserrat"/>
              </a:rPr>
              <a:t>Standard Class</a:t>
            </a:r>
            <a:r>
              <a:rPr lang="en-US" sz="1950" b="1">
                <a:solidFill>
                  <a:schemeClr val="dk1"/>
                </a:solidFill>
                <a:latin typeface="Montserrat"/>
                <a:ea typeface="Montserrat"/>
                <a:cs typeface="Montserrat"/>
                <a:sym typeface="Montserrat"/>
              </a:rPr>
              <a:t> for urgent orders and focus on further improvements.</a:t>
            </a:r>
            <a:endParaRPr sz="1950" b="1">
              <a:solidFill>
                <a:schemeClr val="dk1"/>
              </a:solidFill>
              <a:latin typeface="Montserrat"/>
              <a:ea typeface="Montserrat"/>
              <a:cs typeface="Montserrat"/>
              <a:sym typeface="Montserrat"/>
            </a:endParaRPr>
          </a:p>
          <a:p>
            <a:pPr marL="457200" marR="342900" lvl="0" indent="0" algn="l" rtl="0">
              <a:lnSpc>
                <a:spcPct val="100000"/>
              </a:lnSpc>
              <a:spcBef>
                <a:spcPts val="0"/>
              </a:spcBef>
              <a:spcAft>
                <a:spcPts val="0"/>
              </a:spcAft>
              <a:buNone/>
            </a:pPr>
            <a:endParaRPr sz="1950" b="1">
              <a:solidFill>
                <a:schemeClr val="dk1"/>
              </a:solidFill>
              <a:latin typeface="Montserrat"/>
              <a:ea typeface="Montserrat"/>
              <a:cs typeface="Montserrat"/>
              <a:sym typeface="Montserrat"/>
            </a:endParaRPr>
          </a:p>
          <a:p>
            <a:pPr marL="457200" marR="342900" lvl="0" indent="-352425" algn="l" rtl="0">
              <a:lnSpc>
                <a:spcPct val="100000"/>
              </a:lnSpc>
              <a:spcBef>
                <a:spcPts val="0"/>
              </a:spcBef>
              <a:spcAft>
                <a:spcPts val="0"/>
              </a:spcAft>
              <a:buSzPts val="1950"/>
              <a:buFont typeface="Montserrat"/>
              <a:buChar char="●"/>
            </a:pPr>
            <a:r>
              <a:rPr lang="en-US" sz="1950" b="1">
                <a:solidFill>
                  <a:schemeClr val="dk1"/>
                </a:solidFill>
                <a:latin typeface="Montserrat"/>
                <a:ea typeface="Montserrat"/>
                <a:cs typeface="Montserrat"/>
                <a:sym typeface="Montserrat"/>
              </a:rPr>
              <a:t>Improve </a:t>
            </a:r>
            <a:r>
              <a:rPr lang="en-US" sz="1950" b="1">
                <a:solidFill>
                  <a:srgbClr val="7AA1B7"/>
                </a:solidFill>
                <a:latin typeface="Montserrat"/>
                <a:ea typeface="Montserrat"/>
                <a:cs typeface="Montserrat"/>
                <a:sym typeface="Montserrat"/>
              </a:rPr>
              <a:t>Same Day </a:t>
            </a:r>
            <a:r>
              <a:rPr lang="en-US" sz="1950" b="1">
                <a:solidFill>
                  <a:schemeClr val="dk1"/>
                </a:solidFill>
                <a:latin typeface="Montserrat"/>
                <a:ea typeface="Montserrat"/>
                <a:cs typeface="Montserrat"/>
                <a:sym typeface="Montserrat"/>
              </a:rPr>
              <a:t>service as it should be the top choice to reduce delays and risks.</a:t>
            </a:r>
            <a:endParaRPr sz="1950" b="1">
              <a:solidFill>
                <a:schemeClr val="dk1"/>
              </a:solidFill>
              <a:latin typeface="Montserrat"/>
              <a:ea typeface="Montserrat"/>
              <a:cs typeface="Montserrat"/>
              <a:sym typeface="Montserrat"/>
            </a:endParaRPr>
          </a:p>
        </p:txBody>
      </p:sp>
      <p:pic>
        <p:nvPicPr>
          <p:cNvPr id="370" name="Google Shape;370;p30"/>
          <p:cNvPicPr preferRelativeResize="0"/>
          <p:nvPr/>
        </p:nvPicPr>
        <p:blipFill>
          <a:blip r:embed="rId5">
            <a:alphaModFix/>
          </a:blip>
          <a:stretch>
            <a:fillRect/>
          </a:stretch>
        </p:blipFill>
        <p:spPr>
          <a:xfrm>
            <a:off x="10740750" y="-3295"/>
            <a:ext cx="1451250" cy="870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BF5EF"/>
        </a:solidFill>
        <a:effectLst/>
      </p:bgPr>
    </p:bg>
    <p:spTree>
      <p:nvGrpSpPr>
        <p:cNvPr id="1" name="Shape 374"/>
        <p:cNvGrpSpPr/>
        <p:nvPr/>
      </p:nvGrpSpPr>
      <p:grpSpPr>
        <a:xfrm>
          <a:off x="0" y="0"/>
          <a:ext cx="0" cy="0"/>
          <a:chOff x="0" y="0"/>
          <a:chExt cx="0" cy="0"/>
        </a:xfrm>
      </p:grpSpPr>
      <p:sp>
        <p:nvSpPr>
          <p:cNvPr id="376" name="Google Shape;376;p31"/>
          <p:cNvSpPr txBox="1">
            <a:spLocks noGrp="1"/>
          </p:cNvSpPr>
          <p:nvPr>
            <p:ph type="title"/>
          </p:nvPr>
        </p:nvSpPr>
        <p:spPr>
          <a:xfrm>
            <a:off x="408249" y="199225"/>
            <a:ext cx="3126300" cy="693900"/>
          </a:xfrm>
          <a:prstGeom prst="rect">
            <a:avLst/>
          </a:prstGeom>
          <a:noFill/>
          <a:ln>
            <a:noFill/>
          </a:ln>
        </p:spPr>
        <p:txBody>
          <a:bodyPr spcFirstLastPara="1" wrap="square" lIns="0" tIns="16500" rIns="0" bIns="0" anchor="t" anchorCtr="0">
            <a:spAutoFit/>
          </a:bodyPr>
          <a:lstStyle/>
          <a:p>
            <a:pPr marL="12700" lvl="0" indent="0" algn="l" rtl="0">
              <a:lnSpc>
                <a:spcPct val="100000"/>
              </a:lnSpc>
              <a:spcBef>
                <a:spcPts val="0"/>
              </a:spcBef>
              <a:spcAft>
                <a:spcPts val="0"/>
              </a:spcAft>
              <a:buNone/>
            </a:pPr>
            <a:r>
              <a:rPr lang="en-US" sz="4400">
                <a:solidFill>
                  <a:srgbClr val="4C7996"/>
                </a:solidFill>
              </a:rPr>
              <a:t>Map Insights</a:t>
            </a:r>
            <a:endParaRPr sz="4400">
              <a:solidFill>
                <a:srgbClr val="4C7996"/>
              </a:solidFill>
            </a:endParaRPr>
          </a:p>
        </p:txBody>
      </p:sp>
      <p:cxnSp>
        <p:nvCxnSpPr>
          <p:cNvPr id="377" name="Google Shape;377;p31"/>
          <p:cNvCxnSpPr/>
          <p:nvPr/>
        </p:nvCxnSpPr>
        <p:spPr>
          <a:xfrm flipV="1">
            <a:off x="3841200" y="630900"/>
            <a:ext cx="7899351" cy="9325"/>
          </a:xfrm>
          <a:prstGeom prst="straightConnector1">
            <a:avLst/>
          </a:prstGeom>
          <a:noFill/>
          <a:ln w="19050" cap="flat" cmpd="sng">
            <a:solidFill>
              <a:srgbClr val="4C7996"/>
            </a:solidFill>
            <a:prstDash val="solid"/>
            <a:round/>
            <a:headEnd type="none" w="med" len="med"/>
            <a:tailEnd type="none" w="med" len="med"/>
          </a:ln>
        </p:spPr>
      </p:cxnSp>
      <p:sp>
        <p:nvSpPr>
          <p:cNvPr id="378" name="Google Shape;378;p31"/>
          <p:cNvSpPr txBox="1"/>
          <p:nvPr/>
        </p:nvSpPr>
        <p:spPr>
          <a:xfrm>
            <a:off x="3425" y="3477550"/>
            <a:ext cx="3837900" cy="2616600"/>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0"/>
              </a:spcBef>
              <a:spcAft>
                <a:spcPts val="0"/>
              </a:spcAft>
              <a:buClr>
                <a:schemeClr val="dk1"/>
              </a:buClr>
              <a:buSzPts val="2000"/>
              <a:buFont typeface="Montserrat"/>
              <a:buChar char="●"/>
            </a:pPr>
            <a:r>
              <a:rPr lang="en-US" sz="2000" b="1">
                <a:solidFill>
                  <a:schemeClr val="dk1"/>
                </a:solidFill>
                <a:latin typeface="Montserrat"/>
                <a:ea typeface="Montserrat"/>
                <a:cs typeface="Montserrat"/>
                <a:sym typeface="Montserrat"/>
              </a:rPr>
              <a:t>The </a:t>
            </a:r>
            <a:r>
              <a:rPr lang="en-US" sz="2000" b="1">
                <a:solidFill>
                  <a:srgbClr val="7AA1B7"/>
                </a:solidFill>
                <a:latin typeface="Montserrat"/>
                <a:ea typeface="Montserrat"/>
                <a:cs typeface="Montserrat"/>
                <a:sym typeface="Montserrat"/>
              </a:rPr>
              <a:t>United States </a:t>
            </a:r>
            <a:r>
              <a:rPr lang="en-US" sz="2000" b="1">
                <a:solidFill>
                  <a:schemeClr val="dk1"/>
                </a:solidFill>
                <a:latin typeface="Montserrat"/>
                <a:ea typeface="Montserrat"/>
                <a:cs typeface="Montserrat"/>
                <a:sym typeface="Montserrat"/>
              </a:rPr>
              <a:t>leads with </a:t>
            </a:r>
            <a:r>
              <a:rPr lang="en-US" sz="2000" b="1">
                <a:solidFill>
                  <a:srgbClr val="7AA1B7"/>
                </a:solidFill>
                <a:latin typeface="Montserrat"/>
                <a:ea typeface="Montserrat"/>
                <a:cs typeface="Montserrat"/>
                <a:sym typeface="Montserrat"/>
              </a:rPr>
              <a:t>8,270</a:t>
            </a:r>
            <a:r>
              <a:rPr lang="en-US" sz="2000" b="1">
                <a:solidFill>
                  <a:schemeClr val="dk1"/>
                </a:solidFill>
                <a:latin typeface="Montserrat"/>
                <a:ea typeface="Montserrat"/>
                <a:cs typeface="Montserrat"/>
                <a:sym typeface="Montserrat"/>
              </a:rPr>
              <a:t> orders, </a:t>
            </a:r>
            <a:r>
              <a:rPr lang="en-US" sz="2000" b="1">
                <a:solidFill>
                  <a:srgbClr val="7AA1B7"/>
                </a:solidFill>
                <a:latin typeface="Montserrat"/>
                <a:ea typeface="Montserrat"/>
                <a:cs typeface="Montserrat"/>
                <a:sym typeface="Montserrat"/>
              </a:rPr>
              <a:t>$4.39M</a:t>
            </a:r>
            <a:r>
              <a:rPr lang="en-US" sz="2000" b="1">
                <a:solidFill>
                  <a:schemeClr val="dk1"/>
                </a:solidFill>
                <a:latin typeface="Montserrat"/>
                <a:ea typeface="Montserrat"/>
                <a:cs typeface="Montserrat"/>
                <a:sym typeface="Montserrat"/>
              </a:rPr>
              <a:t> in revenue, </a:t>
            </a:r>
            <a:r>
              <a:rPr lang="en-US" sz="2000" b="1">
                <a:solidFill>
                  <a:srgbClr val="7AA1B7"/>
                </a:solidFill>
                <a:latin typeface="Montserrat"/>
                <a:ea typeface="Montserrat"/>
                <a:cs typeface="Montserrat"/>
                <a:sym typeface="Montserrat"/>
              </a:rPr>
              <a:t>$540K</a:t>
            </a:r>
            <a:r>
              <a:rPr lang="en-US" sz="2000" b="1">
                <a:solidFill>
                  <a:schemeClr val="dk1"/>
                </a:solidFill>
                <a:latin typeface="Montserrat"/>
                <a:ea typeface="Montserrat"/>
                <a:cs typeface="Montserrat"/>
                <a:sym typeface="Montserrat"/>
              </a:rPr>
              <a:t> profit, but only an </a:t>
            </a:r>
            <a:r>
              <a:rPr lang="en-US" sz="2000" b="1">
                <a:solidFill>
                  <a:srgbClr val="7AA1B7"/>
                </a:solidFill>
                <a:latin typeface="Montserrat"/>
                <a:ea typeface="Montserrat"/>
                <a:cs typeface="Montserrat"/>
                <a:sym typeface="Montserrat"/>
              </a:rPr>
              <a:t>11.9%</a:t>
            </a:r>
            <a:r>
              <a:rPr lang="en-US" sz="2000" b="1">
                <a:solidFill>
                  <a:schemeClr val="dk1"/>
                </a:solidFill>
                <a:latin typeface="Montserrat"/>
                <a:ea typeface="Montserrat"/>
                <a:cs typeface="Montserrat"/>
                <a:sym typeface="Montserrat"/>
              </a:rPr>
              <a:t> On-Time delivery rate.</a:t>
            </a:r>
            <a:endParaRPr sz="2000" b="1">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None/>
            </a:pPr>
            <a:endParaRPr sz="2000" b="1">
              <a:solidFill>
                <a:schemeClr val="dk1"/>
              </a:solidFill>
              <a:latin typeface="Montserrat"/>
              <a:ea typeface="Montserrat"/>
              <a:cs typeface="Montserrat"/>
              <a:sym typeface="Montserrat"/>
            </a:endParaRPr>
          </a:p>
        </p:txBody>
      </p:sp>
      <p:sp>
        <p:nvSpPr>
          <p:cNvPr id="379" name="Google Shape;379;p31"/>
          <p:cNvSpPr txBox="1"/>
          <p:nvPr/>
        </p:nvSpPr>
        <p:spPr>
          <a:xfrm>
            <a:off x="3425" y="2287825"/>
            <a:ext cx="4275000" cy="1200600"/>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0"/>
              </a:spcBef>
              <a:spcAft>
                <a:spcPts val="0"/>
              </a:spcAft>
              <a:buSzPts val="2000"/>
              <a:buFont typeface="Montserrat"/>
              <a:buChar char="●"/>
            </a:pPr>
            <a:r>
              <a:rPr lang="en-US" sz="2000" b="1">
                <a:solidFill>
                  <a:schemeClr val="dk1"/>
                </a:solidFill>
                <a:latin typeface="Montserrat"/>
                <a:ea typeface="Montserrat"/>
                <a:cs typeface="Montserrat"/>
                <a:sym typeface="Montserrat"/>
              </a:rPr>
              <a:t>The highest Region is </a:t>
            </a:r>
            <a:r>
              <a:rPr lang="en-US" sz="2000" b="1">
                <a:solidFill>
                  <a:srgbClr val="4C7996"/>
                </a:solidFill>
                <a:latin typeface="Montserrat"/>
                <a:ea typeface="Montserrat"/>
                <a:cs typeface="Montserrat"/>
                <a:sym typeface="Montserrat"/>
              </a:rPr>
              <a:t>Western Europe</a:t>
            </a:r>
            <a:r>
              <a:rPr lang="en-US" sz="2000" b="1">
                <a:solidFill>
                  <a:schemeClr val="dk1"/>
                </a:solidFill>
                <a:latin typeface="Montserrat"/>
                <a:ea typeface="Montserrat"/>
                <a:cs typeface="Montserrat"/>
                <a:sym typeface="Montserrat"/>
              </a:rPr>
              <a:t> </a:t>
            </a:r>
            <a:endParaRPr sz="2000" b="1">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2000" b="1">
                <a:solidFill>
                  <a:schemeClr val="dk1"/>
                </a:solidFill>
                <a:latin typeface="Montserrat"/>
                <a:ea typeface="Montserrat"/>
                <a:cs typeface="Montserrat"/>
                <a:sym typeface="Montserrat"/>
              </a:rPr>
              <a:t>       with Total Orders </a:t>
            </a:r>
            <a:r>
              <a:rPr lang="en-US" sz="2000" b="1">
                <a:solidFill>
                  <a:srgbClr val="7AA1B7"/>
                </a:solidFill>
                <a:latin typeface="Montserrat"/>
                <a:ea typeface="Montserrat"/>
                <a:cs typeface="Montserrat"/>
                <a:sym typeface="Montserrat"/>
              </a:rPr>
              <a:t>10K</a:t>
            </a:r>
            <a:r>
              <a:rPr lang="en-US" sz="2000" b="1">
                <a:solidFill>
                  <a:srgbClr val="1C1C1C"/>
                </a:solidFill>
                <a:latin typeface="Montserrat"/>
                <a:ea typeface="Montserrat"/>
                <a:cs typeface="Montserrat"/>
                <a:sym typeface="Montserrat"/>
              </a:rPr>
              <a:t>.</a:t>
            </a:r>
            <a:endParaRPr sz="2000" b="1">
              <a:solidFill>
                <a:srgbClr val="1C1C1C"/>
              </a:solidFill>
              <a:latin typeface="Montserrat"/>
              <a:ea typeface="Montserrat"/>
              <a:cs typeface="Montserrat"/>
              <a:sym typeface="Montserrat"/>
            </a:endParaRPr>
          </a:p>
        </p:txBody>
      </p:sp>
      <p:sp>
        <p:nvSpPr>
          <p:cNvPr id="380" name="Google Shape;380;p31"/>
          <p:cNvSpPr txBox="1"/>
          <p:nvPr/>
        </p:nvSpPr>
        <p:spPr>
          <a:xfrm>
            <a:off x="3425" y="1034875"/>
            <a:ext cx="4275000" cy="1200600"/>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0"/>
              </a:spcBef>
              <a:spcAft>
                <a:spcPts val="0"/>
              </a:spcAft>
              <a:buSzPts val="2000"/>
              <a:buFont typeface="Montserrat"/>
              <a:buChar char="●"/>
            </a:pPr>
            <a:r>
              <a:rPr lang="en-US" sz="2000" b="1">
                <a:solidFill>
                  <a:schemeClr val="dk1"/>
                </a:solidFill>
                <a:latin typeface="Montserrat"/>
                <a:ea typeface="Montserrat"/>
                <a:cs typeface="Montserrat"/>
                <a:sym typeface="Montserrat"/>
              </a:rPr>
              <a:t> The company distributes orders to </a:t>
            </a:r>
            <a:r>
              <a:rPr lang="en-US" sz="2000" b="1">
                <a:solidFill>
                  <a:srgbClr val="7AA1B7"/>
                </a:solidFill>
                <a:latin typeface="Montserrat"/>
                <a:ea typeface="Montserrat"/>
                <a:cs typeface="Montserrat"/>
                <a:sym typeface="Montserrat"/>
              </a:rPr>
              <a:t>23 regions</a:t>
            </a:r>
            <a:r>
              <a:rPr lang="en-US" sz="2000" b="1">
                <a:solidFill>
                  <a:schemeClr val="dk1"/>
                </a:solidFill>
                <a:latin typeface="Montserrat"/>
                <a:ea typeface="Montserrat"/>
                <a:cs typeface="Montserrat"/>
                <a:sym typeface="Montserrat"/>
              </a:rPr>
              <a:t> across the globe.</a:t>
            </a:r>
            <a:endParaRPr sz="2000" b="1">
              <a:solidFill>
                <a:schemeClr val="dk1"/>
              </a:solidFill>
              <a:latin typeface="Montserrat"/>
              <a:ea typeface="Montserrat"/>
              <a:cs typeface="Montserrat"/>
              <a:sym typeface="Montserrat"/>
            </a:endParaRPr>
          </a:p>
        </p:txBody>
      </p:sp>
      <p:pic>
        <p:nvPicPr>
          <p:cNvPr id="381" name="Google Shape;381;p31"/>
          <p:cNvPicPr preferRelativeResize="0"/>
          <p:nvPr/>
        </p:nvPicPr>
        <p:blipFill>
          <a:blip r:embed="rId3">
            <a:alphaModFix/>
          </a:blip>
          <a:stretch>
            <a:fillRect/>
          </a:stretch>
        </p:blipFill>
        <p:spPr>
          <a:xfrm>
            <a:off x="4278425" y="1394750"/>
            <a:ext cx="7608775" cy="4242324"/>
          </a:xfrm>
          <a:prstGeom prst="rect">
            <a:avLst/>
          </a:prstGeom>
          <a:noFill/>
          <a:ln>
            <a:noFill/>
          </a:ln>
        </p:spPr>
      </p:pic>
      <p:pic>
        <p:nvPicPr>
          <p:cNvPr id="9" name="Google Shape;358;p29"/>
          <p:cNvPicPr preferRelativeResize="0"/>
          <p:nvPr/>
        </p:nvPicPr>
        <p:blipFill>
          <a:blip r:embed="rId4">
            <a:alphaModFix/>
          </a:blip>
          <a:stretch>
            <a:fillRect/>
          </a:stretch>
        </p:blipFill>
        <p:spPr>
          <a:xfrm>
            <a:off x="3425" y="5753819"/>
            <a:ext cx="1476375" cy="1104181"/>
          </a:xfrm>
          <a:prstGeom prst="rect">
            <a:avLst/>
          </a:prstGeom>
          <a:noFill/>
          <a:ln>
            <a:noFill/>
          </a:ln>
        </p:spPr>
      </p:pic>
      <p:pic>
        <p:nvPicPr>
          <p:cNvPr id="10" name="Google Shape;347;p28"/>
          <p:cNvPicPr preferRelativeResize="0"/>
          <p:nvPr/>
        </p:nvPicPr>
        <p:blipFill>
          <a:blip r:embed="rId5">
            <a:alphaModFix/>
          </a:blip>
          <a:stretch>
            <a:fillRect/>
          </a:stretch>
        </p:blipFill>
        <p:spPr>
          <a:xfrm>
            <a:off x="8753850" y="6084825"/>
            <a:ext cx="3438150" cy="7731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rgbClr val="FBF5EF"/>
        </a:solidFill>
        <a:effectLst/>
      </p:bgPr>
    </p:bg>
    <p:spTree>
      <p:nvGrpSpPr>
        <p:cNvPr id="1" name="Shape 385"/>
        <p:cNvGrpSpPr/>
        <p:nvPr/>
      </p:nvGrpSpPr>
      <p:grpSpPr>
        <a:xfrm>
          <a:off x="0" y="0"/>
          <a:ext cx="0" cy="0"/>
          <a:chOff x="0" y="0"/>
          <a:chExt cx="0" cy="0"/>
        </a:xfrm>
      </p:grpSpPr>
      <p:sp>
        <p:nvSpPr>
          <p:cNvPr id="386" name="Google Shape;386;p32"/>
          <p:cNvSpPr txBox="1">
            <a:spLocks noGrp="1"/>
          </p:cNvSpPr>
          <p:nvPr>
            <p:ph type="title"/>
          </p:nvPr>
        </p:nvSpPr>
        <p:spPr>
          <a:xfrm>
            <a:off x="126650" y="170175"/>
            <a:ext cx="5260500" cy="506100"/>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sz="3200">
                <a:solidFill>
                  <a:srgbClr val="4C7996"/>
                </a:solidFill>
              </a:rPr>
              <a:t>Recommendations Summary</a:t>
            </a:r>
            <a:endParaRPr sz="3200">
              <a:solidFill>
                <a:srgbClr val="4C7996"/>
              </a:solidFill>
            </a:endParaRPr>
          </a:p>
        </p:txBody>
      </p:sp>
      <p:pic>
        <p:nvPicPr>
          <p:cNvPr id="387" name="Google Shape;387;p32"/>
          <p:cNvPicPr preferRelativeResize="0"/>
          <p:nvPr/>
        </p:nvPicPr>
        <p:blipFill>
          <a:blip r:embed="rId3">
            <a:alphaModFix/>
          </a:blip>
          <a:stretch>
            <a:fillRect/>
          </a:stretch>
        </p:blipFill>
        <p:spPr>
          <a:xfrm>
            <a:off x="6945475" y="676275"/>
            <a:ext cx="4846125" cy="4846125"/>
          </a:xfrm>
          <a:prstGeom prst="rect">
            <a:avLst/>
          </a:prstGeom>
          <a:noFill/>
          <a:ln>
            <a:noFill/>
          </a:ln>
        </p:spPr>
      </p:pic>
      <p:pic>
        <p:nvPicPr>
          <p:cNvPr id="388" name="Google Shape;388;p32"/>
          <p:cNvPicPr preferRelativeResize="0"/>
          <p:nvPr/>
        </p:nvPicPr>
        <p:blipFill>
          <a:blip r:embed="rId4">
            <a:alphaModFix/>
          </a:blip>
          <a:stretch>
            <a:fillRect/>
          </a:stretch>
        </p:blipFill>
        <p:spPr>
          <a:xfrm>
            <a:off x="0" y="5875325"/>
            <a:ext cx="12192000" cy="982675"/>
          </a:xfrm>
          <a:prstGeom prst="rect">
            <a:avLst/>
          </a:prstGeom>
          <a:noFill/>
          <a:ln>
            <a:noFill/>
          </a:ln>
        </p:spPr>
      </p:pic>
      <p:cxnSp>
        <p:nvCxnSpPr>
          <p:cNvPr id="389" name="Google Shape;389;p32"/>
          <p:cNvCxnSpPr/>
          <p:nvPr/>
        </p:nvCxnSpPr>
        <p:spPr>
          <a:xfrm rot="10800000" flipH="1">
            <a:off x="5277838" y="495900"/>
            <a:ext cx="6216600" cy="42000"/>
          </a:xfrm>
          <a:prstGeom prst="straightConnector1">
            <a:avLst/>
          </a:prstGeom>
          <a:noFill/>
          <a:ln w="19050" cap="flat" cmpd="sng">
            <a:solidFill>
              <a:schemeClr val="dk2"/>
            </a:solidFill>
            <a:prstDash val="solid"/>
            <a:round/>
            <a:headEnd type="none" w="med" len="med"/>
            <a:tailEnd type="none" w="med" len="med"/>
          </a:ln>
        </p:spPr>
      </p:cxnSp>
      <p:sp>
        <p:nvSpPr>
          <p:cNvPr id="390" name="Google Shape;390;p32"/>
          <p:cNvSpPr txBox="1"/>
          <p:nvPr/>
        </p:nvSpPr>
        <p:spPr>
          <a:xfrm>
            <a:off x="220200" y="765100"/>
            <a:ext cx="6790800" cy="4802400"/>
          </a:xfrm>
          <a:prstGeom prst="rect">
            <a:avLst/>
          </a:prstGeom>
          <a:noFill/>
          <a:ln>
            <a:noFill/>
          </a:ln>
        </p:spPr>
        <p:txBody>
          <a:bodyPr spcFirstLastPara="1" wrap="square" lIns="91425" tIns="91425" rIns="91425" bIns="91425" anchor="t" anchorCtr="0">
            <a:spAutoFit/>
          </a:bodyPr>
          <a:lstStyle/>
          <a:p>
            <a:pPr marL="457200" lvl="0" indent="-381000" algn="l" rtl="0">
              <a:lnSpc>
                <a:spcPct val="115000"/>
              </a:lnSpc>
              <a:spcBef>
                <a:spcPts val="0"/>
              </a:spcBef>
              <a:spcAft>
                <a:spcPts val="0"/>
              </a:spcAft>
              <a:buClr>
                <a:srgbClr val="282523"/>
              </a:buClr>
              <a:buSzPts val="2400"/>
              <a:buFont typeface="Montserrat"/>
              <a:buChar char="●"/>
            </a:pPr>
            <a:r>
              <a:rPr lang="en-US" sz="2400" b="1">
                <a:solidFill>
                  <a:srgbClr val="282523"/>
                </a:solidFill>
                <a:highlight>
                  <a:srgbClr val="F8F4F2"/>
                </a:highlight>
                <a:latin typeface="Montserrat"/>
                <a:ea typeface="Montserrat"/>
                <a:cs typeface="Montserrat"/>
                <a:sym typeface="Montserrat"/>
              </a:rPr>
              <a:t>Implement </a:t>
            </a:r>
            <a:r>
              <a:rPr lang="en-US" sz="2400" b="1">
                <a:solidFill>
                  <a:srgbClr val="7AA1B7"/>
                </a:solidFill>
                <a:highlight>
                  <a:srgbClr val="F8F4F2"/>
                </a:highlight>
                <a:latin typeface="Montserrat"/>
                <a:ea typeface="Montserrat"/>
                <a:cs typeface="Montserrat"/>
                <a:sym typeface="Montserrat"/>
              </a:rPr>
              <a:t>advanced order</a:t>
            </a:r>
            <a:r>
              <a:rPr lang="en-US" sz="2400" b="1">
                <a:solidFill>
                  <a:srgbClr val="282523"/>
                </a:solidFill>
                <a:highlight>
                  <a:srgbClr val="F8F4F2"/>
                </a:highlight>
                <a:latin typeface="Montserrat"/>
                <a:ea typeface="Montserrat"/>
                <a:cs typeface="Montserrat"/>
                <a:sym typeface="Montserrat"/>
              </a:rPr>
              <a:t> and </a:t>
            </a:r>
            <a:r>
              <a:rPr lang="en-US" sz="2400" b="1">
                <a:solidFill>
                  <a:srgbClr val="7AA1B7"/>
                </a:solidFill>
                <a:highlight>
                  <a:srgbClr val="F8F4F2"/>
                </a:highlight>
                <a:latin typeface="Montserrat"/>
                <a:ea typeface="Montserrat"/>
                <a:cs typeface="Montserrat"/>
                <a:sym typeface="Montserrat"/>
              </a:rPr>
              <a:t>inventory management systems</a:t>
            </a:r>
            <a:r>
              <a:rPr lang="en-US" sz="2400" b="1">
                <a:solidFill>
                  <a:srgbClr val="282523"/>
                </a:solidFill>
                <a:highlight>
                  <a:srgbClr val="F8F4F2"/>
                </a:highlight>
                <a:latin typeface="Montserrat"/>
                <a:ea typeface="Montserrat"/>
                <a:cs typeface="Montserrat"/>
                <a:sym typeface="Montserrat"/>
              </a:rPr>
              <a:t> to improve operational efficiency.</a:t>
            </a:r>
            <a:endParaRPr sz="2400" b="1">
              <a:solidFill>
                <a:srgbClr val="282523"/>
              </a:solidFill>
              <a:highlight>
                <a:srgbClr val="F8F4F2"/>
              </a:highlight>
              <a:latin typeface="Montserrat"/>
              <a:ea typeface="Montserrat"/>
              <a:cs typeface="Montserrat"/>
              <a:sym typeface="Montserrat"/>
            </a:endParaRPr>
          </a:p>
          <a:p>
            <a:pPr marL="457200" lvl="0" indent="0" algn="l" rtl="0">
              <a:lnSpc>
                <a:spcPct val="115000"/>
              </a:lnSpc>
              <a:spcBef>
                <a:spcPts val="0"/>
              </a:spcBef>
              <a:spcAft>
                <a:spcPts val="0"/>
              </a:spcAft>
              <a:buNone/>
            </a:pPr>
            <a:endParaRPr sz="2400" b="1">
              <a:solidFill>
                <a:srgbClr val="282523"/>
              </a:solidFill>
              <a:highlight>
                <a:srgbClr val="F8F4F2"/>
              </a:highlight>
              <a:latin typeface="Montserrat"/>
              <a:ea typeface="Montserrat"/>
              <a:cs typeface="Montserrat"/>
              <a:sym typeface="Montserrat"/>
            </a:endParaRPr>
          </a:p>
          <a:p>
            <a:pPr marL="457200" lvl="0" indent="-381000" algn="l" rtl="0">
              <a:lnSpc>
                <a:spcPct val="115000"/>
              </a:lnSpc>
              <a:spcBef>
                <a:spcPts val="0"/>
              </a:spcBef>
              <a:spcAft>
                <a:spcPts val="0"/>
              </a:spcAft>
              <a:buClr>
                <a:srgbClr val="282523"/>
              </a:buClr>
              <a:buSzPts val="2400"/>
              <a:buFont typeface="Montserrat"/>
              <a:buChar char="●"/>
            </a:pPr>
            <a:r>
              <a:rPr lang="en-US" sz="2400" b="1">
                <a:solidFill>
                  <a:srgbClr val="282523"/>
                </a:solidFill>
                <a:highlight>
                  <a:srgbClr val="F8F4F2"/>
                </a:highlight>
                <a:latin typeface="Montserrat"/>
                <a:ea typeface="Montserrat"/>
                <a:cs typeface="Montserrat"/>
                <a:sym typeface="Montserrat"/>
              </a:rPr>
              <a:t>Invest in improving </a:t>
            </a:r>
            <a:r>
              <a:rPr lang="en-US" sz="2400" b="1">
                <a:solidFill>
                  <a:srgbClr val="7AA1B7"/>
                </a:solidFill>
                <a:highlight>
                  <a:srgbClr val="F8F4F2"/>
                </a:highlight>
                <a:latin typeface="Montserrat"/>
                <a:ea typeface="Montserrat"/>
                <a:cs typeface="Montserrat"/>
                <a:sym typeface="Montserrat"/>
              </a:rPr>
              <a:t>shipping and storage processes</a:t>
            </a:r>
            <a:r>
              <a:rPr lang="en-US" sz="2400" b="1">
                <a:solidFill>
                  <a:srgbClr val="282523"/>
                </a:solidFill>
                <a:highlight>
                  <a:srgbClr val="F8F4F2"/>
                </a:highlight>
                <a:latin typeface="Montserrat"/>
                <a:ea typeface="Montserrat"/>
                <a:cs typeface="Montserrat"/>
                <a:sym typeface="Montserrat"/>
              </a:rPr>
              <a:t> to ensure better </a:t>
            </a:r>
            <a:r>
              <a:rPr lang="en-US" sz="2400" b="1">
                <a:solidFill>
                  <a:schemeClr val="dk1"/>
                </a:solidFill>
                <a:highlight>
                  <a:srgbClr val="F8F4F2"/>
                </a:highlight>
                <a:latin typeface="Montserrat"/>
                <a:ea typeface="Montserrat"/>
                <a:cs typeface="Montserrat"/>
                <a:sym typeface="Montserrat"/>
              </a:rPr>
              <a:t>OTIF</a:t>
            </a:r>
            <a:r>
              <a:rPr lang="en-US" sz="2400" b="1">
                <a:solidFill>
                  <a:srgbClr val="282523"/>
                </a:solidFill>
                <a:highlight>
                  <a:srgbClr val="F8F4F2"/>
                </a:highlight>
                <a:latin typeface="Montserrat"/>
                <a:ea typeface="Montserrat"/>
                <a:cs typeface="Montserrat"/>
                <a:sym typeface="Montserrat"/>
              </a:rPr>
              <a:t> (On Time In Full) rates and reduce costs associated with delays.</a:t>
            </a:r>
            <a:endParaRPr sz="2400" b="1">
              <a:solidFill>
                <a:srgbClr val="282523"/>
              </a:solidFill>
              <a:highlight>
                <a:srgbClr val="F8F4F2"/>
              </a:highlight>
              <a:latin typeface="Montserrat"/>
              <a:ea typeface="Montserrat"/>
              <a:cs typeface="Montserrat"/>
              <a:sym typeface="Montserrat"/>
            </a:endParaRPr>
          </a:p>
          <a:p>
            <a:pPr marL="457200" lvl="0" indent="0" algn="l" rtl="0">
              <a:lnSpc>
                <a:spcPct val="115000"/>
              </a:lnSpc>
              <a:spcBef>
                <a:spcPts val="0"/>
              </a:spcBef>
              <a:spcAft>
                <a:spcPts val="0"/>
              </a:spcAft>
              <a:buNone/>
            </a:pPr>
            <a:endParaRPr sz="2400" b="1">
              <a:solidFill>
                <a:srgbClr val="282523"/>
              </a:solidFill>
              <a:highlight>
                <a:srgbClr val="F8F4F2"/>
              </a:highlight>
              <a:latin typeface="Montserrat"/>
              <a:ea typeface="Montserrat"/>
              <a:cs typeface="Montserrat"/>
              <a:sym typeface="Montserrat"/>
            </a:endParaRPr>
          </a:p>
          <a:p>
            <a:pPr marL="457200" lvl="0" indent="-381000" algn="l" rtl="0">
              <a:lnSpc>
                <a:spcPct val="115000"/>
              </a:lnSpc>
              <a:spcBef>
                <a:spcPts val="0"/>
              </a:spcBef>
              <a:spcAft>
                <a:spcPts val="0"/>
              </a:spcAft>
              <a:buClr>
                <a:srgbClr val="282523"/>
              </a:buClr>
              <a:buSzPts val="2400"/>
              <a:buFont typeface="Montserrat"/>
              <a:buChar char="●"/>
            </a:pPr>
            <a:r>
              <a:rPr lang="en-US" sz="2400" b="1">
                <a:solidFill>
                  <a:srgbClr val="282523"/>
                </a:solidFill>
                <a:highlight>
                  <a:srgbClr val="F8F4F2"/>
                </a:highlight>
                <a:latin typeface="Montserrat"/>
                <a:ea typeface="Montserrat"/>
                <a:cs typeface="Montserrat"/>
                <a:sym typeface="Montserrat"/>
              </a:rPr>
              <a:t>Improve </a:t>
            </a:r>
            <a:r>
              <a:rPr lang="en-US" sz="2400" b="1">
                <a:solidFill>
                  <a:srgbClr val="7AA1B7"/>
                </a:solidFill>
                <a:highlight>
                  <a:srgbClr val="F8F4F2"/>
                </a:highlight>
                <a:latin typeface="Montserrat"/>
                <a:ea typeface="Montserrat"/>
                <a:cs typeface="Montserrat"/>
                <a:sym typeface="Montserrat"/>
              </a:rPr>
              <a:t>pricing and discount</a:t>
            </a:r>
            <a:r>
              <a:rPr lang="en-US" sz="2400" b="1">
                <a:solidFill>
                  <a:srgbClr val="282523"/>
                </a:solidFill>
                <a:highlight>
                  <a:srgbClr val="F8F4F2"/>
                </a:highlight>
                <a:latin typeface="Montserrat"/>
                <a:ea typeface="Montserrat"/>
                <a:cs typeface="Montserrat"/>
                <a:sym typeface="Montserrat"/>
              </a:rPr>
              <a:t> policies.</a:t>
            </a:r>
            <a:endParaRPr sz="2400" b="1">
              <a:solidFill>
                <a:srgbClr val="282523"/>
              </a:solidFill>
              <a:highlight>
                <a:srgbClr val="F8F4F2"/>
              </a:highlight>
              <a:latin typeface="Montserrat"/>
              <a:ea typeface="Montserrat"/>
              <a:cs typeface="Montserrat"/>
              <a:sym typeface="Montserrat"/>
            </a:endParaRPr>
          </a:p>
          <a:p>
            <a:pPr marL="0" lvl="0" indent="0" algn="l" rtl="0">
              <a:lnSpc>
                <a:spcPct val="115000"/>
              </a:lnSpc>
              <a:spcBef>
                <a:spcPts val="0"/>
              </a:spcBef>
              <a:spcAft>
                <a:spcPts val="0"/>
              </a:spcAft>
              <a:buNone/>
            </a:pPr>
            <a:endParaRPr sz="2400" b="1">
              <a:solidFill>
                <a:srgbClr val="282523"/>
              </a:solidFill>
              <a:highlight>
                <a:srgbClr val="F8F4F2"/>
              </a:highlight>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BF5EF"/>
        </a:solidFill>
        <a:effectLst/>
      </p:bgPr>
    </p:bg>
    <p:spTree>
      <p:nvGrpSpPr>
        <p:cNvPr id="1" name="Shape 394"/>
        <p:cNvGrpSpPr/>
        <p:nvPr/>
      </p:nvGrpSpPr>
      <p:grpSpPr>
        <a:xfrm>
          <a:off x="0" y="0"/>
          <a:ext cx="0" cy="0"/>
          <a:chOff x="0" y="0"/>
          <a:chExt cx="0" cy="0"/>
        </a:xfrm>
      </p:grpSpPr>
      <p:sp>
        <p:nvSpPr>
          <p:cNvPr id="395" name="Google Shape;395;p33"/>
          <p:cNvSpPr txBox="1"/>
          <p:nvPr/>
        </p:nvSpPr>
        <p:spPr>
          <a:xfrm>
            <a:off x="3352800" y="2286000"/>
            <a:ext cx="5684400" cy="1531500"/>
          </a:xfrm>
          <a:prstGeom prst="rect">
            <a:avLst/>
          </a:prstGeom>
          <a:noFill/>
          <a:ln>
            <a:noFill/>
          </a:ln>
        </p:spPr>
        <p:txBody>
          <a:bodyPr spcFirstLastPara="1" wrap="square" lIns="91425" tIns="91425" rIns="91425" bIns="91425" anchor="t" anchorCtr="0">
            <a:spAutoFit/>
          </a:bodyPr>
          <a:lstStyle/>
          <a:p>
            <a:pPr marL="19685" lvl="0" indent="0" algn="l" rtl="0">
              <a:spcBef>
                <a:spcPts val="0"/>
              </a:spcBef>
              <a:spcAft>
                <a:spcPts val="0"/>
              </a:spcAft>
              <a:buNone/>
            </a:pPr>
            <a:r>
              <a:rPr lang="en-US" sz="8750">
                <a:solidFill>
                  <a:schemeClr val="dk1"/>
                </a:solidFill>
                <a:latin typeface="Cambria"/>
                <a:ea typeface="Cambria"/>
                <a:cs typeface="Cambria"/>
                <a:sym typeface="Cambria"/>
              </a:rPr>
              <a:t>Thank You</a:t>
            </a:r>
            <a:endParaRPr>
              <a:solidFill>
                <a:schemeClr val="dk1"/>
              </a:solidFill>
            </a:endParaRPr>
          </a:p>
        </p:txBody>
      </p:sp>
      <p:pic>
        <p:nvPicPr>
          <p:cNvPr id="396" name="Google Shape;396;p33"/>
          <p:cNvPicPr preferRelativeResize="0"/>
          <p:nvPr/>
        </p:nvPicPr>
        <p:blipFill>
          <a:blip r:embed="rId3">
            <a:alphaModFix/>
          </a:blip>
          <a:stretch>
            <a:fillRect/>
          </a:stretch>
        </p:blipFill>
        <p:spPr>
          <a:xfrm>
            <a:off x="2871788" y="5048250"/>
            <a:ext cx="1114425" cy="952500"/>
          </a:xfrm>
          <a:prstGeom prst="rect">
            <a:avLst/>
          </a:prstGeom>
          <a:noFill/>
          <a:ln>
            <a:noFill/>
          </a:ln>
        </p:spPr>
      </p:pic>
      <p:pic>
        <p:nvPicPr>
          <p:cNvPr id="397" name="Google Shape;397;p33"/>
          <p:cNvPicPr preferRelativeResize="0"/>
          <p:nvPr/>
        </p:nvPicPr>
        <p:blipFill>
          <a:blip r:embed="rId3">
            <a:alphaModFix/>
          </a:blip>
          <a:stretch>
            <a:fillRect/>
          </a:stretch>
        </p:blipFill>
        <p:spPr>
          <a:xfrm>
            <a:off x="9037200" y="1452775"/>
            <a:ext cx="1114425" cy="952500"/>
          </a:xfrm>
          <a:prstGeom prst="rect">
            <a:avLst/>
          </a:prstGeom>
          <a:noFill/>
          <a:ln>
            <a:noFill/>
          </a:ln>
        </p:spPr>
      </p:pic>
      <p:pic>
        <p:nvPicPr>
          <p:cNvPr id="398" name="Google Shape;398;p33"/>
          <p:cNvPicPr preferRelativeResize="0"/>
          <p:nvPr/>
        </p:nvPicPr>
        <p:blipFill>
          <a:blip r:embed="rId4">
            <a:alphaModFix/>
          </a:blip>
          <a:stretch>
            <a:fillRect/>
          </a:stretch>
        </p:blipFill>
        <p:spPr>
          <a:xfrm>
            <a:off x="6354425" y="5326500"/>
            <a:ext cx="1114425" cy="952500"/>
          </a:xfrm>
          <a:prstGeom prst="rect">
            <a:avLst/>
          </a:prstGeom>
          <a:noFill/>
          <a:ln>
            <a:noFill/>
          </a:ln>
        </p:spPr>
      </p:pic>
      <p:pic>
        <p:nvPicPr>
          <p:cNvPr id="399" name="Google Shape;399;p33"/>
          <p:cNvPicPr preferRelativeResize="0"/>
          <p:nvPr/>
        </p:nvPicPr>
        <p:blipFill>
          <a:blip r:embed="rId4">
            <a:alphaModFix/>
          </a:blip>
          <a:stretch>
            <a:fillRect/>
          </a:stretch>
        </p:blipFill>
        <p:spPr>
          <a:xfrm>
            <a:off x="4512700" y="884850"/>
            <a:ext cx="1114425" cy="952500"/>
          </a:xfrm>
          <a:prstGeom prst="rect">
            <a:avLst/>
          </a:prstGeom>
          <a:noFill/>
          <a:ln>
            <a:noFill/>
          </a:ln>
        </p:spPr>
      </p:pic>
      <p:pic>
        <p:nvPicPr>
          <p:cNvPr id="400" name="Google Shape;400;p33"/>
          <p:cNvPicPr preferRelativeResize="0"/>
          <p:nvPr/>
        </p:nvPicPr>
        <p:blipFill>
          <a:blip r:embed="rId5">
            <a:alphaModFix/>
          </a:blip>
          <a:stretch>
            <a:fillRect/>
          </a:stretch>
        </p:blipFill>
        <p:spPr>
          <a:xfrm>
            <a:off x="4512700" y="3817500"/>
            <a:ext cx="1114425" cy="952500"/>
          </a:xfrm>
          <a:prstGeom prst="rect">
            <a:avLst/>
          </a:prstGeom>
          <a:noFill/>
          <a:ln>
            <a:noFill/>
          </a:ln>
        </p:spPr>
      </p:pic>
      <p:pic>
        <p:nvPicPr>
          <p:cNvPr id="401" name="Google Shape;401;p33"/>
          <p:cNvPicPr preferRelativeResize="0"/>
          <p:nvPr/>
        </p:nvPicPr>
        <p:blipFill>
          <a:blip r:embed="rId5">
            <a:alphaModFix/>
          </a:blip>
          <a:stretch>
            <a:fillRect/>
          </a:stretch>
        </p:blipFill>
        <p:spPr>
          <a:xfrm>
            <a:off x="7332825" y="710025"/>
            <a:ext cx="1114425" cy="952500"/>
          </a:xfrm>
          <a:prstGeom prst="rect">
            <a:avLst/>
          </a:prstGeom>
          <a:noFill/>
          <a:ln>
            <a:noFill/>
          </a:ln>
        </p:spPr>
      </p:pic>
      <p:pic>
        <p:nvPicPr>
          <p:cNvPr id="402" name="Google Shape;402;p33"/>
          <p:cNvPicPr preferRelativeResize="0"/>
          <p:nvPr/>
        </p:nvPicPr>
        <p:blipFill>
          <a:blip r:embed="rId3">
            <a:alphaModFix/>
          </a:blip>
          <a:stretch>
            <a:fillRect/>
          </a:stretch>
        </p:blipFill>
        <p:spPr>
          <a:xfrm>
            <a:off x="8158788" y="4095750"/>
            <a:ext cx="1114425" cy="952500"/>
          </a:xfrm>
          <a:prstGeom prst="rect">
            <a:avLst/>
          </a:prstGeom>
          <a:noFill/>
          <a:ln>
            <a:noFill/>
          </a:ln>
        </p:spPr>
      </p:pic>
      <p:pic>
        <p:nvPicPr>
          <p:cNvPr id="403" name="Google Shape;403;p33"/>
          <p:cNvPicPr preferRelativeResize="0"/>
          <p:nvPr/>
        </p:nvPicPr>
        <p:blipFill>
          <a:blip r:embed="rId5">
            <a:alphaModFix/>
          </a:blip>
          <a:stretch>
            <a:fillRect/>
          </a:stretch>
        </p:blipFill>
        <p:spPr>
          <a:xfrm>
            <a:off x="10151625" y="3619488"/>
            <a:ext cx="1114425" cy="952500"/>
          </a:xfrm>
          <a:prstGeom prst="rect">
            <a:avLst/>
          </a:prstGeom>
          <a:noFill/>
          <a:ln>
            <a:noFill/>
          </a:ln>
        </p:spPr>
      </p:pic>
      <p:pic>
        <p:nvPicPr>
          <p:cNvPr id="404" name="Google Shape;404;p33"/>
          <p:cNvPicPr preferRelativeResize="0"/>
          <p:nvPr/>
        </p:nvPicPr>
        <p:blipFill>
          <a:blip r:embed="rId3">
            <a:alphaModFix/>
          </a:blip>
          <a:stretch>
            <a:fillRect/>
          </a:stretch>
        </p:blipFill>
        <p:spPr>
          <a:xfrm>
            <a:off x="1333538" y="500275"/>
            <a:ext cx="1114425" cy="952500"/>
          </a:xfrm>
          <a:prstGeom prst="rect">
            <a:avLst/>
          </a:prstGeom>
          <a:noFill/>
          <a:ln>
            <a:noFill/>
          </a:ln>
        </p:spPr>
      </p:pic>
      <p:pic>
        <p:nvPicPr>
          <p:cNvPr id="405" name="Google Shape;405;p33"/>
          <p:cNvPicPr preferRelativeResize="0"/>
          <p:nvPr/>
        </p:nvPicPr>
        <p:blipFill>
          <a:blip r:embed="rId4">
            <a:alphaModFix/>
          </a:blip>
          <a:stretch>
            <a:fillRect/>
          </a:stretch>
        </p:blipFill>
        <p:spPr>
          <a:xfrm>
            <a:off x="866600" y="3817500"/>
            <a:ext cx="1114425" cy="952500"/>
          </a:xfrm>
          <a:prstGeom prst="rect">
            <a:avLst/>
          </a:prstGeom>
          <a:noFill/>
          <a:ln>
            <a:noFill/>
          </a:ln>
        </p:spPr>
      </p:pic>
      <p:pic>
        <p:nvPicPr>
          <p:cNvPr id="406" name="Google Shape;406;p33"/>
          <p:cNvPicPr preferRelativeResize="0"/>
          <p:nvPr/>
        </p:nvPicPr>
        <p:blipFill>
          <a:blip r:embed="rId5">
            <a:alphaModFix/>
          </a:blip>
          <a:stretch>
            <a:fillRect/>
          </a:stretch>
        </p:blipFill>
        <p:spPr>
          <a:xfrm>
            <a:off x="2871788" y="1333488"/>
            <a:ext cx="1114425" cy="952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BF5EF"/>
        </a:solidFill>
        <a:effectLst/>
      </p:bgPr>
    </p:bg>
    <p:spTree>
      <p:nvGrpSpPr>
        <p:cNvPr id="1" name="Shape 68"/>
        <p:cNvGrpSpPr/>
        <p:nvPr/>
      </p:nvGrpSpPr>
      <p:grpSpPr>
        <a:xfrm>
          <a:off x="0" y="0"/>
          <a:ext cx="0" cy="0"/>
          <a:chOff x="0" y="0"/>
          <a:chExt cx="0" cy="0"/>
        </a:xfrm>
      </p:grpSpPr>
      <p:sp>
        <p:nvSpPr>
          <p:cNvPr id="69" name="Google Shape;69;p9"/>
          <p:cNvSpPr/>
          <p:nvPr/>
        </p:nvSpPr>
        <p:spPr>
          <a:xfrm>
            <a:off x="6399150" y="1551850"/>
            <a:ext cx="808557" cy="884359"/>
          </a:xfrm>
          <a:custGeom>
            <a:avLst/>
            <a:gdLst/>
            <a:ahLst/>
            <a:cxnLst/>
            <a:rect l="l" t="t" r="r" b="b"/>
            <a:pathLst>
              <a:path w="108677" h="108677" extrusionOk="0">
                <a:moveTo>
                  <a:pt x="108678" y="54339"/>
                </a:moveTo>
                <a:cubicBezTo>
                  <a:pt x="108678" y="84349"/>
                  <a:pt x="84349" y="108678"/>
                  <a:pt x="54339" y="108678"/>
                </a:cubicBezTo>
                <a:cubicBezTo>
                  <a:pt x="24328" y="108678"/>
                  <a:pt x="0" y="84349"/>
                  <a:pt x="0" y="54339"/>
                </a:cubicBezTo>
                <a:cubicBezTo>
                  <a:pt x="0" y="24328"/>
                  <a:pt x="24328" y="0"/>
                  <a:pt x="54339" y="0"/>
                </a:cubicBezTo>
                <a:cubicBezTo>
                  <a:pt x="84349" y="0"/>
                  <a:pt x="108678" y="24328"/>
                  <a:pt x="108678" y="54339"/>
                </a:cubicBezTo>
                <a:close/>
              </a:path>
            </a:pathLst>
          </a:custGeom>
          <a:solidFill>
            <a:srgbClr val="7AA1B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9"/>
          <p:cNvSpPr/>
          <p:nvPr/>
        </p:nvSpPr>
        <p:spPr>
          <a:xfrm>
            <a:off x="6414969" y="3304195"/>
            <a:ext cx="808557" cy="884359"/>
          </a:xfrm>
          <a:custGeom>
            <a:avLst/>
            <a:gdLst/>
            <a:ahLst/>
            <a:cxnLst/>
            <a:rect l="l" t="t" r="r" b="b"/>
            <a:pathLst>
              <a:path w="108677" h="108677" extrusionOk="0">
                <a:moveTo>
                  <a:pt x="108678" y="54339"/>
                </a:moveTo>
                <a:cubicBezTo>
                  <a:pt x="108678" y="84349"/>
                  <a:pt x="84349" y="108678"/>
                  <a:pt x="54339" y="108678"/>
                </a:cubicBezTo>
                <a:cubicBezTo>
                  <a:pt x="24328" y="108678"/>
                  <a:pt x="0" y="84349"/>
                  <a:pt x="0" y="54339"/>
                </a:cubicBezTo>
                <a:cubicBezTo>
                  <a:pt x="0" y="24328"/>
                  <a:pt x="24328" y="0"/>
                  <a:pt x="54339" y="0"/>
                </a:cubicBezTo>
                <a:cubicBezTo>
                  <a:pt x="84349" y="0"/>
                  <a:pt x="108678" y="24328"/>
                  <a:pt x="108678" y="54339"/>
                </a:cubicBezTo>
                <a:close/>
              </a:path>
            </a:pathLst>
          </a:custGeom>
          <a:solidFill>
            <a:srgbClr val="7AA1B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9"/>
          <p:cNvSpPr/>
          <p:nvPr/>
        </p:nvSpPr>
        <p:spPr>
          <a:xfrm>
            <a:off x="971640" y="4960220"/>
            <a:ext cx="808557" cy="884359"/>
          </a:xfrm>
          <a:custGeom>
            <a:avLst/>
            <a:gdLst/>
            <a:ahLst/>
            <a:cxnLst/>
            <a:rect l="l" t="t" r="r" b="b"/>
            <a:pathLst>
              <a:path w="108677" h="108677" extrusionOk="0">
                <a:moveTo>
                  <a:pt x="108678" y="54339"/>
                </a:moveTo>
                <a:cubicBezTo>
                  <a:pt x="108678" y="84349"/>
                  <a:pt x="84349" y="108678"/>
                  <a:pt x="54339" y="108678"/>
                </a:cubicBezTo>
                <a:cubicBezTo>
                  <a:pt x="24328" y="108678"/>
                  <a:pt x="0" y="84349"/>
                  <a:pt x="0" y="54339"/>
                </a:cubicBezTo>
                <a:cubicBezTo>
                  <a:pt x="0" y="24328"/>
                  <a:pt x="24328" y="0"/>
                  <a:pt x="54339" y="0"/>
                </a:cubicBezTo>
                <a:cubicBezTo>
                  <a:pt x="84349" y="0"/>
                  <a:pt x="108678" y="24328"/>
                  <a:pt x="108678" y="54339"/>
                </a:cubicBezTo>
                <a:close/>
              </a:path>
            </a:pathLst>
          </a:custGeom>
          <a:solidFill>
            <a:srgbClr val="7AA1B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9"/>
          <p:cNvSpPr/>
          <p:nvPr/>
        </p:nvSpPr>
        <p:spPr>
          <a:xfrm>
            <a:off x="6414975" y="4966000"/>
            <a:ext cx="808557" cy="884359"/>
          </a:xfrm>
          <a:custGeom>
            <a:avLst/>
            <a:gdLst/>
            <a:ahLst/>
            <a:cxnLst/>
            <a:rect l="l" t="t" r="r" b="b"/>
            <a:pathLst>
              <a:path w="108677" h="108677" extrusionOk="0">
                <a:moveTo>
                  <a:pt x="108678" y="54339"/>
                </a:moveTo>
                <a:cubicBezTo>
                  <a:pt x="108678" y="84349"/>
                  <a:pt x="84349" y="108678"/>
                  <a:pt x="54339" y="108678"/>
                </a:cubicBezTo>
                <a:cubicBezTo>
                  <a:pt x="24328" y="108678"/>
                  <a:pt x="0" y="84349"/>
                  <a:pt x="0" y="54339"/>
                </a:cubicBezTo>
                <a:cubicBezTo>
                  <a:pt x="0" y="24328"/>
                  <a:pt x="24328" y="0"/>
                  <a:pt x="54339" y="0"/>
                </a:cubicBezTo>
                <a:cubicBezTo>
                  <a:pt x="84349" y="0"/>
                  <a:pt x="108678" y="24328"/>
                  <a:pt x="108678" y="54339"/>
                </a:cubicBezTo>
                <a:close/>
              </a:path>
            </a:pathLst>
          </a:custGeom>
          <a:solidFill>
            <a:srgbClr val="7AA1B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3F3F3"/>
              </a:solidFill>
              <a:latin typeface="Calibri"/>
              <a:ea typeface="Calibri"/>
              <a:cs typeface="Calibri"/>
              <a:sym typeface="Calibri"/>
            </a:endParaRPr>
          </a:p>
        </p:txBody>
      </p:sp>
      <p:sp>
        <p:nvSpPr>
          <p:cNvPr id="73" name="Google Shape;73;p9"/>
          <p:cNvSpPr/>
          <p:nvPr/>
        </p:nvSpPr>
        <p:spPr>
          <a:xfrm>
            <a:off x="964175" y="1571261"/>
            <a:ext cx="808557" cy="884359"/>
          </a:xfrm>
          <a:custGeom>
            <a:avLst/>
            <a:gdLst/>
            <a:ahLst/>
            <a:cxnLst/>
            <a:rect l="l" t="t" r="r" b="b"/>
            <a:pathLst>
              <a:path w="108677" h="108677" extrusionOk="0">
                <a:moveTo>
                  <a:pt x="108678" y="54339"/>
                </a:moveTo>
                <a:cubicBezTo>
                  <a:pt x="108678" y="84349"/>
                  <a:pt x="84349" y="108678"/>
                  <a:pt x="54339" y="108678"/>
                </a:cubicBezTo>
                <a:cubicBezTo>
                  <a:pt x="24328" y="108678"/>
                  <a:pt x="0" y="84349"/>
                  <a:pt x="0" y="54339"/>
                </a:cubicBezTo>
                <a:cubicBezTo>
                  <a:pt x="0" y="24328"/>
                  <a:pt x="24328" y="0"/>
                  <a:pt x="54339" y="0"/>
                </a:cubicBezTo>
                <a:cubicBezTo>
                  <a:pt x="84349" y="0"/>
                  <a:pt x="108678" y="24328"/>
                  <a:pt x="108678" y="54339"/>
                </a:cubicBezTo>
                <a:close/>
              </a:path>
            </a:pathLst>
          </a:custGeom>
          <a:solidFill>
            <a:srgbClr val="7AA1B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3F3F3"/>
              </a:solidFill>
              <a:latin typeface="Calibri"/>
              <a:ea typeface="Calibri"/>
              <a:cs typeface="Calibri"/>
              <a:sym typeface="Calibri"/>
            </a:endParaRPr>
          </a:p>
        </p:txBody>
      </p:sp>
      <p:sp>
        <p:nvSpPr>
          <p:cNvPr id="74" name="Google Shape;74;p9"/>
          <p:cNvSpPr txBox="1"/>
          <p:nvPr/>
        </p:nvSpPr>
        <p:spPr>
          <a:xfrm>
            <a:off x="1049973" y="1807039"/>
            <a:ext cx="651900" cy="412800"/>
          </a:xfrm>
          <a:prstGeom prst="rect">
            <a:avLst/>
          </a:prstGeom>
          <a:noFill/>
          <a:ln>
            <a:noFill/>
          </a:ln>
        </p:spPr>
        <p:txBody>
          <a:bodyPr spcFirstLastPara="1" wrap="square" lIns="118850" tIns="91425" rIns="91425" bIns="0" anchor="b" anchorCtr="0">
            <a:noAutofit/>
          </a:bodyPr>
          <a:lstStyle/>
          <a:p>
            <a:pPr marL="0" lvl="0" indent="0" algn="l" rtl="0">
              <a:spcBef>
                <a:spcPts val="0"/>
              </a:spcBef>
              <a:spcAft>
                <a:spcPts val="0"/>
              </a:spcAft>
              <a:buNone/>
            </a:pPr>
            <a:r>
              <a:rPr lang="en-US" sz="2800" b="1">
                <a:solidFill>
                  <a:srgbClr val="F3F3F3"/>
                </a:solidFill>
                <a:latin typeface="Inter"/>
                <a:ea typeface="Inter"/>
                <a:cs typeface="Inter"/>
                <a:sym typeface="Inter"/>
              </a:rPr>
              <a:t> 1</a:t>
            </a:r>
            <a:endParaRPr sz="3100" b="1">
              <a:solidFill>
                <a:srgbClr val="F3F3F3"/>
              </a:solidFill>
              <a:latin typeface="Inter"/>
              <a:ea typeface="Inter"/>
              <a:cs typeface="Inter"/>
              <a:sym typeface="Inter"/>
            </a:endParaRPr>
          </a:p>
        </p:txBody>
      </p:sp>
      <p:sp>
        <p:nvSpPr>
          <p:cNvPr id="75" name="Google Shape;75;p9"/>
          <p:cNvSpPr txBox="1"/>
          <p:nvPr/>
        </p:nvSpPr>
        <p:spPr>
          <a:xfrm>
            <a:off x="6478662" y="1689483"/>
            <a:ext cx="808500" cy="5673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US" sz="2400" b="1">
                <a:solidFill>
                  <a:srgbClr val="F3F3F3"/>
                </a:solidFill>
                <a:latin typeface="Inter"/>
                <a:ea typeface="Inter"/>
                <a:cs typeface="Inter"/>
                <a:sym typeface="Inter"/>
              </a:rPr>
              <a:t> </a:t>
            </a:r>
            <a:r>
              <a:rPr lang="en-US" sz="3000" b="1">
                <a:solidFill>
                  <a:srgbClr val="F3F3F3"/>
                </a:solidFill>
                <a:latin typeface="Inter"/>
                <a:ea typeface="Inter"/>
                <a:cs typeface="Inter"/>
                <a:sym typeface="Inter"/>
              </a:rPr>
              <a:t>4</a:t>
            </a:r>
            <a:endParaRPr sz="3000" b="1">
              <a:solidFill>
                <a:srgbClr val="F3F3F3"/>
              </a:solidFill>
              <a:latin typeface="Inter"/>
              <a:ea typeface="Inter"/>
              <a:cs typeface="Inter"/>
              <a:sym typeface="Inter"/>
            </a:endParaRPr>
          </a:p>
        </p:txBody>
      </p:sp>
      <p:sp>
        <p:nvSpPr>
          <p:cNvPr id="76" name="Google Shape;76;p9"/>
          <p:cNvSpPr txBox="1"/>
          <p:nvPr/>
        </p:nvSpPr>
        <p:spPr>
          <a:xfrm>
            <a:off x="6551575" y="3411096"/>
            <a:ext cx="808500" cy="5673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US" sz="2400" b="1">
                <a:solidFill>
                  <a:srgbClr val="F3F3F3"/>
                </a:solidFill>
                <a:latin typeface="Inter"/>
                <a:ea typeface="Inter"/>
                <a:cs typeface="Inter"/>
                <a:sym typeface="Inter"/>
              </a:rPr>
              <a:t> </a:t>
            </a:r>
            <a:r>
              <a:rPr lang="en-US" sz="3000" b="1">
                <a:solidFill>
                  <a:srgbClr val="F3F3F3"/>
                </a:solidFill>
                <a:latin typeface="Inter"/>
                <a:ea typeface="Inter"/>
                <a:cs typeface="Inter"/>
                <a:sym typeface="Inter"/>
              </a:rPr>
              <a:t>5</a:t>
            </a:r>
            <a:endParaRPr sz="3300" b="1">
              <a:solidFill>
                <a:srgbClr val="F3F3F3"/>
              </a:solidFill>
              <a:latin typeface="Inter"/>
              <a:ea typeface="Inter"/>
              <a:cs typeface="Inter"/>
              <a:sym typeface="Inter"/>
            </a:endParaRPr>
          </a:p>
        </p:txBody>
      </p:sp>
      <p:sp>
        <p:nvSpPr>
          <p:cNvPr id="77" name="Google Shape;77;p9"/>
          <p:cNvSpPr txBox="1"/>
          <p:nvPr/>
        </p:nvSpPr>
        <p:spPr>
          <a:xfrm>
            <a:off x="1049976" y="5049362"/>
            <a:ext cx="808500" cy="5673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US" sz="2900" b="1">
                <a:solidFill>
                  <a:srgbClr val="F3F3F3"/>
                </a:solidFill>
                <a:latin typeface="Inter"/>
                <a:ea typeface="Inter"/>
                <a:cs typeface="Inter"/>
                <a:sym typeface="Inter"/>
              </a:rPr>
              <a:t> 3</a:t>
            </a:r>
            <a:endParaRPr sz="2900" b="1">
              <a:solidFill>
                <a:srgbClr val="F3F3F3"/>
              </a:solidFill>
              <a:latin typeface="Inter"/>
              <a:ea typeface="Inter"/>
              <a:cs typeface="Inter"/>
              <a:sym typeface="Inter"/>
            </a:endParaRPr>
          </a:p>
        </p:txBody>
      </p:sp>
      <p:sp>
        <p:nvSpPr>
          <p:cNvPr id="78" name="Google Shape;78;p9"/>
          <p:cNvSpPr txBox="1"/>
          <p:nvPr/>
        </p:nvSpPr>
        <p:spPr>
          <a:xfrm>
            <a:off x="6558925" y="5076325"/>
            <a:ext cx="651900" cy="5673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US" sz="2400" b="1">
                <a:solidFill>
                  <a:srgbClr val="F3F3F3"/>
                </a:solidFill>
                <a:latin typeface="Inter"/>
                <a:ea typeface="Inter"/>
                <a:cs typeface="Inter"/>
                <a:sym typeface="Inter"/>
              </a:rPr>
              <a:t> </a:t>
            </a:r>
            <a:r>
              <a:rPr lang="en-US" sz="3000" b="1">
                <a:solidFill>
                  <a:srgbClr val="F3F3F3"/>
                </a:solidFill>
                <a:latin typeface="Inter"/>
                <a:ea typeface="Inter"/>
                <a:cs typeface="Inter"/>
                <a:sym typeface="Inter"/>
              </a:rPr>
              <a:t>6</a:t>
            </a:r>
            <a:endParaRPr sz="3100" b="1">
              <a:solidFill>
                <a:srgbClr val="F3F3F3"/>
              </a:solidFill>
              <a:latin typeface="Inter"/>
              <a:ea typeface="Inter"/>
              <a:cs typeface="Inter"/>
              <a:sym typeface="Inter"/>
            </a:endParaRPr>
          </a:p>
        </p:txBody>
      </p:sp>
      <p:sp>
        <p:nvSpPr>
          <p:cNvPr id="79" name="Google Shape;79;p9"/>
          <p:cNvSpPr txBox="1"/>
          <p:nvPr/>
        </p:nvSpPr>
        <p:spPr>
          <a:xfrm>
            <a:off x="1865333" y="1599298"/>
            <a:ext cx="2616900" cy="5673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US" sz="2400" b="1">
                <a:solidFill>
                  <a:srgbClr val="1C1C1C"/>
                </a:solidFill>
                <a:latin typeface="Inter"/>
                <a:ea typeface="Inter"/>
                <a:cs typeface="Inter"/>
                <a:sym typeface="Inter"/>
              </a:rPr>
              <a:t>Introduction</a:t>
            </a:r>
            <a:endParaRPr sz="2400" b="1">
              <a:solidFill>
                <a:srgbClr val="1C1C1C"/>
              </a:solidFill>
              <a:latin typeface="Inter"/>
              <a:ea typeface="Inter"/>
              <a:cs typeface="Inter"/>
              <a:sym typeface="Inter"/>
            </a:endParaRPr>
          </a:p>
        </p:txBody>
      </p:sp>
      <p:sp>
        <p:nvSpPr>
          <p:cNvPr id="80" name="Google Shape;80;p9"/>
          <p:cNvSpPr txBox="1"/>
          <p:nvPr/>
        </p:nvSpPr>
        <p:spPr>
          <a:xfrm>
            <a:off x="7249801" y="1634163"/>
            <a:ext cx="3175800" cy="5673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US" sz="2400" b="1">
                <a:solidFill>
                  <a:srgbClr val="1C1C1C"/>
                </a:solidFill>
                <a:latin typeface="Inter"/>
                <a:ea typeface="Inter"/>
                <a:cs typeface="Inter"/>
                <a:sym typeface="Inter"/>
              </a:rPr>
              <a:t>Insights &amp; Findings</a:t>
            </a:r>
            <a:endParaRPr sz="2400" b="1">
              <a:solidFill>
                <a:srgbClr val="1C1C1C"/>
              </a:solidFill>
              <a:latin typeface="Inter"/>
              <a:ea typeface="Inter"/>
              <a:cs typeface="Inter"/>
              <a:sym typeface="Inter"/>
            </a:endParaRPr>
          </a:p>
        </p:txBody>
      </p:sp>
      <p:sp>
        <p:nvSpPr>
          <p:cNvPr id="81" name="Google Shape;81;p9"/>
          <p:cNvSpPr txBox="1"/>
          <p:nvPr/>
        </p:nvSpPr>
        <p:spPr>
          <a:xfrm>
            <a:off x="1954616" y="5092478"/>
            <a:ext cx="3327900" cy="5673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US" sz="2400" b="1">
                <a:solidFill>
                  <a:srgbClr val="1C1C1C"/>
                </a:solidFill>
                <a:latin typeface="Inter"/>
                <a:ea typeface="Inter"/>
                <a:cs typeface="Inter"/>
                <a:sym typeface="Inter"/>
              </a:rPr>
              <a:t>Analysis Steps</a:t>
            </a:r>
            <a:endParaRPr sz="2400" b="1">
              <a:solidFill>
                <a:srgbClr val="1C1C1C"/>
              </a:solidFill>
              <a:latin typeface="Inter"/>
              <a:ea typeface="Inter"/>
              <a:cs typeface="Inter"/>
              <a:sym typeface="Inter"/>
            </a:endParaRPr>
          </a:p>
        </p:txBody>
      </p:sp>
      <p:sp>
        <p:nvSpPr>
          <p:cNvPr id="82" name="Google Shape;82;p9"/>
          <p:cNvSpPr txBox="1"/>
          <p:nvPr/>
        </p:nvSpPr>
        <p:spPr>
          <a:xfrm>
            <a:off x="7308635" y="3411098"/>
            <a:ext cx="4233900" cy="5673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US" sz="2400" b="1">
                <a:solidFill>
                  <a:srgbClr val="1C1C1C"/>
                </a:solidFill>
                <a:latin typeface="Inter"/>
                <a:ea typeface="Inter"/>
                <a:cs typeface="Inter"/>
                <a:sym typeface="Inter"/>
              </a:rPr>
              <a:t>Visualization</a:t>
            </a:r>
            <a:endParaRPr sz="2400" b="1">
              <a:solidFill>
                <a:srgbClr val="1C1C1C"/>
              </a:solidFill>
              <a:latin typeface="Inter"/>
              <a:ea typeface="Inter"/>
              <a:cs typeface="Inter"/>
              <a:sym typeface="Inter"/>
            </a:endParaRPr>
          </a:p>
        </p:txBody>
      </p:sp>
      <p:sp>
        <p:nvSpPr>
          <p:cNvPr id="83" name="Google Shape;83;p9"/>
          <p:cNvSpPr txBox="1"/>
          <p:nvPr/>
        </p:nvSpPr>
        <p:spPr>
          <a:xfrm>
            <a:off x="7360075" y="5056525"/>
            <a:ext cx="4131000" cy="5673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US" sz="2400" b="1">
                <a:solidFill>
                  <a:srgbClr val="1C1C1C"/>
                </a:solidFill>
                <a:latin typeface="Inter"/>
                <a:ea typeface="Inter"/>
                <a:cs typeface="Inter"/>
                <a:sym typeface="Inter"/>
              </a:rPr>
              <a:t>Recommendations</a:t>
            </a:r>
            <a:endParaRPr sz="2400" b="1">
              <a:solidFill>
                <a:srgbClr val="1C1C1C"/>
              </a:solidFill>
              <a:latin typeface="Inter"/>
              <a:ea typeface="Inter"/>
              <a:cs typeface="Inter"/>
              <a:sym typeface="Inter"/>
            </a:endParaRPr>
          </a:p>
        </p:txBody>
      </p:sp>
      <p:pic>
        <p:nvPicPr>
          <p:cNvPr id="84" name="Google Shape;84;p9"/>
          <p:cNvPicPr preferRelativeResize="0"/>
          <p:nvPr/>
        </p:nvPicPr>
        <p:blipFill>
          <a:blip r:embed="rId3">
            <a:alphaModFix/>
          </a:blip>
          <a:stretch>
            <a:fillRect/>
          </a:stretch>
        </p:blipFill>
        <p:spPr>
          <a:xfrm>
            <a:off x="10043725" y="5992550"/>
            <a:ext cx="2148275" cy="884375"/>
          </a:xfrm>
          <a:prstGeom prst="rect">
            <a:avLst/>
          </a:prstGeom>
          <a:noFill/>
          <a:ln>
            <a:noFill/>
          </a:ln>
        </p:spPr>
      </p:pic>
      <p:sp>
        <p:nvSpPr>
          <p:cNvPr id="85" name="Google Shape;85;p9"/>
          <p:cNvSpPr/>
          <p:nvPr/>
        </p:nvSpPr>
        <p:spPr>
          <a:xfrm>
            <a:off x="964175" y="3265750"/>
            <a:ext cx="808557" cy="884359"/>
          </a:xfrm>
          <a:custGeom>
            <a:avLst/>
            <a:gdLst/>
            <a:ahLst/>
            <a:cxnLst/>
            <a:rect l="l" t="t" r="r" b="b"/>
            <a:pathLst>
              <a:path w="108677" h="108677" extrusionOk="0">
                <a:moveTo>
                  <a:pt x="108678" y="54339"/>
                </a:moveTo>
                <a:cubicBezTo>
                  <a:pt x="108678" y="84349"/>
                  <a:pt x="84349" y="108678"/>
                  <a:pt x="54339" y="108678"/>
                </a:cubicBezTo>
                <a:cubicBezTo>
                  <a:pt x="24328" y="108678"/>
                  <a:pt x="0" y="84349"/>
                  <a:pt x="0" y="54339"/>
                </a:cubicBezTo>
                <a:cubicBezTo>
                  <a:pt x="0" y="24328"/>
                  <a:pt x="24328" y="0"/>
                  <a:pt x="54339" y="0"/>
                </a:cubicBezTo>
                <a:cubicBezTo>
                  <a:pt x="84349" y="0"/>
                  <a:pt x="108678" y="24328"/>
                  <a:pt x="108678" y="54339"/>
                </a:cubicBezTo>
                <a:close/>
              </a:path>
            </a:pathLst>
          </a:custGeom>
          <a:solidFill>
            <a:srgbClr val="7AA1B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9"/>
          <p:cNvSpPr txBox="1"/>
          <p:nvPr/>
        </p:nvSpPr>
        <p:spPr>
          <a:xfrm>
            <a:off x="1049986" y="3350958"/>
            <a:ext cx="808500" cy="5673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US" sz="3100" b="1">
                <a:solidFill>
                  <a:srgbClr val="F3F3F3"/>
                </a:solidFill>
                <a:latin typeface="Inter"/>
                <a:ea typeface="Inter"/>
                <a:cs typeface="Inter"/>
                <a:sym typeface="Inter"/>
              </a:rPr>
              <a:t> 2</a:t>
            </a:r>
            <a:endParaRPr sz="3100" b="1">
              <a:solidFill>
                <a:srgbClr val="F3F3F3"/>
              </a:solidFill>
              <a:latin typeface="Inter"/>
              <a:ea typeface="Inter"/>
              <a:cs typeface="Inter"/>
              <a:sym typeface="Inter"/>
            </a:endParaRPr>
          </a:p>
        </p:txBody>
      </p:sp>
      <p:sp>
        <p:nvSpPr>
          <p:cNvPr id="87" name="Google Shape;87;p9"/>
          <p:cNvSpPr txBox="1"/>
          <p:nvPr/>
        </p:nvSpPr>
        <p:spPr>
          <a:xfrm>
            <a:off x="1865333" y="3350948"/>
            <a:ext cx="4131000" cy="5673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US" sz="2400" b="1">
                <a:solidFill>
                  <a:srgbClr val="1C1C1C"/>
                </a:solidFill>
                <a:latin typeface="Inter"/>
                <a:ea typeface="Inter"/>
                <a:cs typeface="Inter"/>
                <a:sym typeface="Inter"/>
              </a:rPr>
              <a:t>Business Question</a:t>
            </a:r>
            <a:endParaRPr sz="2400" b="1">
              <a:solidFill>
                <a:srgbClr val="1C1C1C"/>
              </a:solidFill>
              <a:latin typeface="Inter"/>
              <a:ea typeface="Inter"/>
              <a:cs typeface="Inter"/>
              <a:sym typeface="Inter"/>
            </a:endParaRPr>
          </a:p>
        </p:txBody>
      </p:sp>
      <p:pic>
        <p:nvPicPr>
          <p:cNvPr id="88" name="Google Shape;88;p9"/>
          <p:cNvPicPr preferRelativeResize="0"/>
          <p:nvPr/>
        </p:nvPicPr>
        <p:blipFill>
          <a:blip r:embed="rId4">
            <a:alphaModFix/>
          </a:blip>
          <a:stretch>
            <a:fillRect/>
          </a:stretch>
        </p:blipFill>
        <p:spPr>
          <a:xfrm>
            <a:off x="0" y="0"/>
            <a:ext cx="651900" cy="1294475"/>
          </a:xfrm>
          <a:prstGeom prst="rect">
            <a:avLst/>
          </a:prstGeom>
          <a:noFill/>
          <a:ln>
            <a:noFill/>
          </a:ln>
        </p:spPr>
      </p:pic>
      <p:pic>
        <p:nvPicPr>
          <p:cNvPr id="89" name="Google Shape;89;p9"/>
          <p:cNvPicPr preferRelativeResize="0"/>
          <p:nvPr/>
        </p:nvPicPr>
        <p:blipFill>
          <a:blip r:embed="rId5">
            <a:alphaModFix/>
          </a:blip>
          <a:stretch>
            <a:fillRect/>
          </a:stretch>
        </p:blipFill>
        <p:spPr>
          <a:xfrm>
            <a:off x="1" y="5582450"/>
            <a:ext cx="651900" cy="1294475"/>
          </a:xfrm>
          <a:prstGeom prst="rect">
            <a:avLst/>
          </a:prstGeom>
          <a:noFill/>
          <a:ln>
            <a:noFill/>
          </a:ln>
        </p:spPr>
      </p:pic>
      <p:pic>
        <p:nvPicPr>
          <p:cNvPr id="90" name="Google Shape;90;p9"/>
          <p:cNvPicPr preferRelativeResize="0"/>
          <p:nvPr/>
        </p:nvPicPr>
        <p:blipFill>
          <a:blip r:embed="rId6">
            <a:alphaModFix/>
          </a:blip>
          <a:stretch>
            <a:fillRect/>
          </a:stretch>
        </p:blipFill>
        <p:spPr>
          <a:xfrm>
            <a:off x="11383496" y="0"/>
            <a:ext cx="808500" cy="2686050"/>
          </a:xfrm>
          <a:prstGeom prst="rect">
            <a:avLst/>
          </a:prstGeom>
          <a:noFill/>
          <a:ln>
            <a:noFill/>
          </a:ln>
        </p:spPr>
      </p:pic>
      <p:sp>
        <p:nvSpPr>
          <p:cNvPr id="91" name="Google Shape;91;p9"/>
          <p:cNvSpPr txBox="1">
            <a:spLocks noGrp="1"/>
          </p:cNvSpPr>
          <p:nvPr>
            <p:ph type="title"/>
          </p:nvPr>
        </p:nvSpPr>
        <p:spPr>
          <a:xfrm>
            <a:off x="1009025" y="251400"/>
            <a:ext cx="4530300" cy="693900"/>
          </a:xfrm>
          <a:prstGeom prst="rect">
            <a:avLst/>
          </a:prstGeom>
          <a:noFill/>
          <a:ln>
            <a:noFill/>
          </a:ln>
        </p:spPr>
        <p:txBody>
          <a:bodyPr spcFirstLastPara="1" wrap="square" lIns="0" tIns="16500" rIns="0" bIns="0" anchor="t" anchorCtr="0">
            <a:spAutoFit/>
          </a:bodyPr>
          <a:lstStyle/>
          <a:p>
            <a:pPr marL="12700" lvl="0" indent="0" algn="l" rtl="0">
              <a:lnSpc>
                <a:spcPct val="100000"/>
              </a:lnSpc>
              <a:spcBef>
                <a:spcPts val="0"/>
              </a:spcBef>
              <a:spcAft>
                <a:spcPts val="0"/>
              </a:spcAft>
              <a:buNone/>
            </a:pPr>
            <a:r>
              <a:rPr lang="en-US" sz="4400">
                <a:solidFill>
                  <a:srgbClr val="4C7996"/>
                </a:solidFill>
              </a:rPr>
              <a:t>Table Of Contents</a:t>
            </a:r>
            <a:endParaRPr sz="4400">
              <a:solidFill>
                <a:srgbClr val="4C7996"/>
              </a:solidFill>
            </a:endParaRPr>
          </a:p>
        </p:txBody>
      </p:sp>
      <p:cxnSp>
        <p:nvCxnSpPr>
          <p:cNvPr id="92" name="Google Shape;92;p9"/>
          <p:cNvCxnSpPr/>
          <p:nvPr/>
        </p:nvCxnSpPr>
        <p:spPr>
          <a:xfrm>
            <a:off x="5470438" y="770325"/>
            <a:ext cx="5607300" cy="16800"/>
          </a:xfrm>
          <a:prstGeom prst="straightConnector1">
            <a:avLst/>
          </a:prstGeom>
          <a:noFill/>
          <a:ln w="19050" cap="flat" cmpd="sng">
            <a:solidFill>
              <a:srgbClr val="4C7996"/>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BF5EF"/>
        </a:solidFill>
        <a:effectLst/>
      </p:bgPr>
    </p:bg>
    <p:spTree>
      <p:nvGrpSpPr>
        <p:cNvPr id="1" name="Shape 96"/>
        <p:cNvGrpSpPr/>
        <p:nvPr/>
      </p:nvGrpSpPr>
      <p:grpSpPr>
        <a:xfrm>
          <a:off x="0" y="0"/>
          <a:ext cx="0" cy="0"/>
          <a:chOff x="0" y="0"/>
          <a:chExt cx="0" cy="0"/>
        </a:xfrm>
      </p:grpSpPr>
      <p:sp>
        <p:nvSpPr>
          <p:cNvPr id="97" name="Google Shape;97;p10"/>
          <p:cNvSpPr txBox="1"/>
          <p:nvPr/>
        </p:nvSpPr>
        <p:spPr>
          <a:xfrm>
            <a:off x="506100" y="1634175"/>
            <a:ext cx="6253800" cy="394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2400">
                <a:solidFill>
                  <a:srgbClr val="1C1C1C"/>
                </a:solidFill>
                <a:latin typeface="Montserrat Medium"/>
                <a:ea typeface="Montserrat Medium"/>
                <a:cs typeface="Montserrat Medium"/>
                <a:sym typeface="Montserrat Medium"/>
              </a:rPr>
              <a:t>The supply chain is a series of interconnected processes that move products from suppliers to customers. It includes sourcing, production, storage, and distribution. Effective supply chain management is vital for companies to meet customer needs and stay competitive in a fast-changing market.</a:t>
            </a:r>
            <a:endParaRPr sz="2400">
              <a:solidFill>
                <a:srgbClr val="1C1C1C"/>
              </a:solidFill>
              <a:latin typeface="Montserrat Medium"/>
              <a:ea typeface="Montserrat Medium"/>
              <a:cs typeface="Montserrat Medium"/>
              <a:sym typeface="Montserrat Medium"/>
            </a:endParaRPr>
          </a:p>
          <a:p>
            <a:pPr marL="0" lvl="0" indent="0" algn="l" rtl="0">
              <a:spcBef>
                <a:spcPts val="0"/>
              </a:spcBef>
              <a:spcAft>
                <a:spcPts val="0"/>
              </a:spcAft>
              <a:buNone/>
            </a:pPr>
            <a:endParaRPr sz="2800">
              <a:solidFill>
                <a:srgbClr val="1C1C1C"/>
              </a:solidFill>
              <a:latin typeface="Catamaran"/>
              <a:ea typeface="Catamaran"/>
              <a:cs typeface="Catamaran"/>
              <a:sym typeface="Catamaran"/>
            </a:endParaRPr>
          </a:p>
        </p:txBody>
      </p:sp>
      <p:pic>
        <p:nvPicPr>
          <p:cNvPr id="98" name="Google Shape;98;p10"/>
          <p:cNvPicPr preferRelativeResize="0"/>
          <p:nvPr/>
        </p:nvPicPr>
        <p:blipFill>
          <a:blip r:embed="rId3">
            <a:alphaModFix/>
          </a:blip>
          <a:stretch>
            <a:fillRect/>
          </a:stretch>
        </p:blipFill>
        <p:spPr>
          <a:xfrm>
            <a:off x="10146537" y="4396615"/>
            <a:ext cx="2045471" cy="2456313"/>
          </a:xfrm>
          <a:prstGeom prst="rect">
            <a:avLst/>
          </a:prstGeom>
          <a:noFill/>
          <a:ln>
            <a:noFill/>
          </a:ln>
        </p:spPr>
      </p:pic>
      <p:pic>
        <p:nvPicPr>
          <p:cNvPr id="99" name="Google Shape;99;p10"/>
          <p:cNvPicPr preferRelativeResize="0"/>
          <p:nvPr/>
        </p:nvPicPr>
        <p:blipFill>
          <a:blip r:embed="rId4">
            <a:alphaModFix/>
          </a:blip>
          <a:stretch>
            <a:fillRect/>
          </a:stretch>
        </p:blipFill>
        <p:spPr>
          <a:xfrm>
            <a:off x="10715637" y="0"/>
            <a:ext cx="1476375" cy="1343025"/>
          </a:xfrm>
          <a:prstGeom prst="rect">
            <a:avLst/>
          </a:prstGeom>
          <a:noFill/>
          <a:ln>
            <a:noFill/>
          </a:ln>
        </p:spPr>
      </p:pic>
      <p:cxnSp>
        <p:nvCxnSpPr>
          <p:cNvPr id="100" name="Google Shape;100;p10"/>
          <p:cNvCxnSpPr/>
          <p:nvPr/>
        </p:nvCxnSpPr>
        <p:spPr>
          <a:xfrm rot="10800000" flipH="1">
            <a:off x="3646700" y="767200"/>
            <a:ext cx="6581400" cy="5700"/>
          </a:xfrm>
          <a:prstGeom prst="straightConnector1">
            <a:avLst/>
          </a:prstGeom>
          <a:noFill/>
          <a:ln w="19050" cap="flat" cmpd="sng">
            <a:solidFill>
              <a:srgbClr val="4C7996"/>
            </a:solidFill>
            <a:prstDash val="solid"/>
            <a:round/>
            <a:headEnd type="none" w="med" len="med"/>
            <a:tailEnd type="none" w="med" len="med"/>
          </a:ln>
        </p:spPr>
      </p:cxnSp>
      <p:pic>
        <p:nvPicPr>
          <p:cNvPr id="101" name="Google Shape;101;p10"/>
          <p:cNvPicPr preferRelativeResize="0"/>
          <p:nvPr/>
        </p:nvPicPr>
        <p:blipFill>
          <a:blip r:embed="rId5">
            <a:alphaModFix/>
          </a:blip>
          <a:stretch>
            <a:fillRect/>
          </a:stretch>
        </p:blipFill>
        <p:spPr>
          <a:xfrm>
            <a:off x="6912300" y="1634175"/>
            <a:ext cx="3803325" cy="2937827"/>
          </a:xfrm>
          <a:prstGeom prst="rect">
            <a:avLst/>
          </a:prstGeom>
          <a:noFill/>
          <a:ln>
            <a:noFill/>
          </a:ln>
        </p:spPr>
      </p:pic>
      <p:sp>
        <p:nvSpPr>
          <p:cNvPr id="102" name="Google Shape;102;p10"/>
          <p:cNvSpPr txBox="1">
            <a:spLocks noGrp="1"/>
          </p:cNvSpPr>
          <p:nvPr>
            <p:ph type="title"/>
          </p:nvPr>
        </p:nvSpPr>
        <p:spPr>
          <a:xfrm>
            <a:off x="247025" y="251400"/>
            <a:ext cx="3393600" cy="693900"/>
          </a:xfrm>
          <a:prstGeom prst="rect">
            <a:avLst/>
          </a:prstGeom>
          <a:noFill/>
          <a:ln>
            <a:noFill/>
          </a:ln>
        </p:spPr>
        <p:txBody>
          <a:bodyPr spcFirstLastPara="1" wrap="square" lIns="0" tIns="16500" rIns="0" bIns="0" anchor="t" anchorCtr="0">
            <a:spAutoFit/>
          </a:bodyPr>
          <a:lstStyle/>
          <a:p>
            <a:pPr marL="12700" lvl="0" indent="0" algn="l" rtl="0">
              <a:lnSpc>
                <a:spcPct val="100000"/>
              </a:lnSpc>
              <a:spcBef>
                <a:spcPts val="0"/>
              </a:spcBef>
              <a:spcAft>
                <a:spcPts val="0"/>
              </a:spcAft>
              <a:buNone/>
            </a:pPr>
            <a:r>
              <a:rPr lang="en-US" sz="4400">
                <a:solidFill>
                  <a:srgbClr val="4C7996"/>
                </a:solidFill>
              </a:rPr>
              <a:t>Introduction</a:t>
            </a:r>
            <a:endParaRPr sz="4400">
              <a:solidFill>
                <a:srgbClr val="4C7996"/>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BF5EF"/>
        </a:solidFill>
        <a:effectLst/>
      </p:bgPr>
    </p:bg>
    <p:spTree>
      <p:nvGrpSpPr>
        <p:cNvPr id="1" name="Shape 106"/>
        <p:cNvGrpSpPr/>
        <p:nvPr/>
      </p:nvGrpSpPr>
      <p:grpSpPr>
        <a:xfrm>
          <a:off x="0" y="0"/>
          <a:ext cx="0" cy="0"/>
          <a:chOff x="0" y="0"/>
          <a:chExt cx="0" cy="0"/>
        </a:xfrm>
      </p:grpSpPr>
      <p:pic>
        <p:nvPicPr>
          <p:cNvPr id="107" name="Google Shape;107;p11"/>
          <p:cNvPicPr preferRelativeResize="0"/>
          <p:nvPr/>
        </p:nvPicPr>
        <p:blipFill>
          <a:blip r:embed="rId3">
            <a:alphaModFix/>
          </a:blip>
          <a:stretch>
            <a:fillRect/>
          </a:stretch>
        </p:blipFill>
        <p:spPr>
          <a:xfrm>
            <a:off x="10715637" y="0"/>
            <a:ext cx="1476375" cy="1343025"/>
          </a:xfrm>
          <a:prstGeom prst="rect">
            <a:avLst/>
          </a:prstGeom>
          <a:noFill/>
          <a:ln>
            <a:noFill/>
          </a:ln>
        </p:spPr>
      </p:pic>
      <p:sp>
        <p:nvSpPr>
          <p:cNvPr id="108" name="Google Shape;108;p11"/>
          <p:cNvSpPr txBox="1"/>
          <p:nvPr/>
        </p:nvSpPr>
        <p:spPr>
          <a:xfrm>
            <a:off x="337025" y="1684025"/>
            <a:ext cx="6505200" cy="2886000"/>
          </a:xfrm>
          <a:prstGeom prst="rect">
            <a:avLst/>
          </a:prstGeom>
          <a:noFill/>
          <a:ln w="9525" cap="flat" cmpd="sng">
            <a:solidFill>
              <a:srgbClr val="FBF5EF"/>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600">
                <a:solidFill>
                  <a:srgbClr val="1C1C1C"/>
                </a:solidFill>
                <a:latin typeface="Montserrat Medium"/>
                <a:ea typeface="Montserrat Medium"/>
                <a:cs typeface="Montserrat Medium"/>
                <a:sym typeface="Montserrat Medium"/>
              </a:rPr>
              <a:t>The goal of this project is to analyze the supply chain, identify inefficiencies, and propose solutions to improve efficiency, Identify Key Drivers of Sales and Profitability through data-driven insights.</a:t>
            </a:r>
            <a:endParaRPr sz="2600">
              <a:solidFill>
                <a:srgbClr val="1C1C1C"/>
              </a:solidFill>
              <a:latin typeface="Montserrat Medium"/>
              <a:ea typeface="Montserrat Medium"/>
              <a:cs typeface="Montserrat Medium"/>
              <a:sym typeface="Montserrat Medium"/>
            </a:endParaRPr>
          </a:p>
        </p:txBody>
      </p:sp>
      <p:cxnSp>
        <p:nvCxnSpPr>
          <p:cNvPr id="109" name="Google Shape;109;p11"/>
          <p:cNvCxnSpPr/>
          <p:nvPr/>
        </p:nvCxnSpPr>
        <p:spPr>
          <a:xfrm rot="10800000" flipH="1">
            <a:off x="4513675" y="754925"/>
            <a:ext cx="5883000" cy="6300"/>
          </a:xfrm>
          <a:prstGeom prst="straightConnector1">
            <a:avLst/>
          </a:prstGeom>
          <a:noFill/>
          <a:ln w="19050" cap="flat" cmpd="sng">
            <a:solidFill>
              <a:srgbClr val="4C7996"/>
            </a:solidFill>
            <a:prstDash val="solid"/>
            <a:round/>
            <a:headEnd type="none" w="med" len="med"/>
            <a:tailEnd type="none" w="med" len="med"/>
          </a:ln>
        </p:spPr>
      </p:cxnSp>
      <p:pic>
        <p:nvPicPr>
          <p:cNvPr id="110" name="Google Shape;110;p11"/>
          <p:cNvPicPr preferRelativeResize="0"/>
          <p:nvPr/>
        </p:nvPicPr>
        <p:blipFill>
          <a:blip r:embed="rId4">
            <a:alphaModFix/>
          </a:blip>
          <a:stretch>
            <a:fillRect/>
          </a:stretch>
        </p:blipFill>
        <p:spPr>
          <a:xfrm>
            <a:off x="7190500" y="1760213"/>
            <a:ext cx="3601336" cy="2880366"/>
          </a:xfrm>
          <a:prstGeom prst="rect">
            <a:avLst/>
          </a:prstGeom>
          <a:noFill/>
          <a:ln>
            <a:noFill/>
          </a:ln>
        </p:spPr>
      </p:pic>
      <p:sp>
        <p:nvSpPr>
          <p:cNvPr id="111" name="Google Shape;111;p11"/>
          <p:cNvSpPr txBox="1">
            <a:spLocks noGrp="1"/>
          </p:cNvSpPr>
          <p:nvPr>
            <p:ph type="title"/>
          </p:nvPr>
        </p:nvSpPr>
        <p:spPr>
          <a:xfrm>
            <a:off x="247025" y="251400"/>
            <a:ext cx="4162800" cy="693900"/>
          </a:xfrm>
          <a:prstGeom prst="rect">
            <a:avLst/>
          </a:prstGeom>
          <a:noFill/>
          <a:ln>
            <a:noFill/>
          </a:ln>
        </p:spPr>
        <p:txBody>
          <a:bodyPr spcFirstLastPara="1" wrap="square" lIns="0" tIns="16500" rIns="0" bIns="0" anchor="t" anchorCtr="0">
            <a:spAutoFit/>
          </a:bodyPr>
          <a:lstStyle/>
          <a:p>
            <a:pPr marL="12700" lvl="0" indent="0" algn="l" rtl="0">
              <a:lnSpc>
                <a:spcPct val="100000"/>
              </a:lnSpc>
              <a:spcBef>
                <a:spcPts val="0"/>
              </a:spcBef>
              <a:spcAft>
                <a:spcPts val="0"/>
              </a:spcAft>
              <a:buNone/>
            </a:pPr>
            <a:r>
              <a:rPr lang="en-US" sz="4400">
                <a:solidFill>
                  <a:srgbClr val="4C7996"/>
                </a:solidFill>
              </a:rPr>
              <a:t>Project Objective</a:t>
            </a:r>
            <a:endParaRPr sz="4400">
              <a:solidFill>
                <a:srgbClr val="4C7996"/>
              </a:solidFill>
            </a:endParaRPr>
          </a:p>
        </p:txBody>
      </p:sp>
      <p:pic>
        <p:nvPicPr>
          <p:cNvPr id="112" name="Google Shape;112;p11"/>
          <p:cNvPicPr preferRelativeResize="0"/>
          <p:nvPr/>
        </p:nvPicPr>
        <p:blipFill>
          <a:blip r:embed="rId5">
            <a:alphaModFix/>
          </a:blip>
          <a:stretch>
            <a:fillRect/>
          </a:stretch>
        </p:blipFill>
        <p:spPr>
          <a:xfrm rot="5400000">
            <a:off x="205412" y="4607112"/>
            <a:ext cx="2045471" cy="245631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BF5EF"/>
        </a:solidFill>
        <a:effectLst/>
      </p:bgPr>
    </p:bg>
    <p:spTree>
      <p:nvGrpSpPr>
        <p:cNvPr id="1" name="Shape 116"/>
        <p:cNvGrpSpPr/>
        <p:nvPr/>
      </p:nvGrpSpPr>
      <p:grpSpPr>
        <a:xfrm>
          <a:off x="0" y="0"/>
          <a:ext cx="0" cy="0"/>
          <a:chOff x="0" y="0"/>
          <a:chExt cx="0" cy="0"/>
        </a:xfrm>
      </p:grpSpPr>
      <p:pic>
        <p:nvPicPr>
          <p:cNvPr id="117" name="Google Shape;117;p12"/>
          <p:cNvPicPr preferRelativeResize="0"/>
          <p:nvPr/>
        </p:nvPicPr>
        <p:blipFill>
          <a:blip r:embed="rId3">
            <a:alphaModFix/>
          </a:blip>
          <a:stretch>
            <a:fillRect/>
          </a:stretch>
        </p:blipFill>
        <p:spPr>
          <a:xfrm>
            <a:off x="0" y="0"/>
            <a:ext cx="1114425" cy="4029075"/>
          </a:xfrm>
          <a:prstGeom prst="rect">
            <a:avLst/>
          </a:prstGeom>
          <a:noFill/>
          <a:ln>
            <a:noFill/>
          </a:ln>
        </p:spPr>
      </p:pic>
      <p:pic>
        <p:nvPicPr>
          <p:cNvPr id="118" name="Google Shape;118;p12"/>
          <p:cNvPicPr preferRelativeResize="0"/>
          <p:nvPr/>
        </p:nvPicPr>
        <p:blipFill>
          <a:blip r:embed="rId3">
            <a:alphaModFix/>
          </a:blip>
          <a:stretch>
            <a:fillRect/>
          </a:stretch>
        </p:blipFill>
        <p:spPr>
          <a:xfrm>
            <a:off x="11077575" y="2828925"/>
            <a:ext cx="1114425" cy="4029075"/>
          </a:xfrm>
          <a:prstGeom prst="rect">
            <a:avLst/>
          </a:prstGeom>
          <a:noFill/>
          <a:ln>
            <a:noFill/>
          </a:ln>
        </p:spPr>
      </p:pic>
      <p:pic>
        <p:nvPicPr>
          <p:cNvPr id="119" name="Google Shape;119;p12"/>
          <p:cNvPicPr preferRelativeResize="0"/>
          <p:nvPr/>
        </p:nvPicPr>
        <p:blipFill>
          <a:blip r:embed="rId4">
            <a:alphaModFix/>
          </a:blip>
          <a:stretch>
            <a:fillRect/>
          </a:stretch>
        </p:blipFill>
        <p:spPr>
          <a:xfrm>
            <a:off x="7911575" y="831200"/>
            <a:ext cx="3309875" cy="3012400"/>
          </a:xfrm>
          <a:prstGeom prst="rect">
            <a:avLst/>
          </a:prstGeom>
          <a:noFill/>
          <a:ln>
            <a:noFill/>
          </a:ln>
        </p:spPr>
      </p:pic>
      <p:sp>
        <p:nvSpPr>
          <p:cNvPr id="120" name="Google Shape;120;p12"/>
          <p:cNvSpPr txBox="1"/>
          <p:nvPr/>
        </p:nvSpPr>
        <p:spPr>
          <a:xfrm>
            <a:off x="2127175" y="2437325"/>
            <a:ext cx="554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a:solidFill>
                  <a:srgbClr val="4C7996"/>
                </a:solidFill>
                <a:latin typeface="Montserrat"/>
                <a:ea typeface="Montserrat"/>
                <a:cs typeface="Montserrat"/>
                <a:sym typeface="Montserrat"/>
              </a:rPr>
              <a:t>What is the profitability of orders?</a:t>
            </a:r>
            <a:endParaRPr sz="2200" b="1">
              <a:solidFill>
                <a:srgbClr val="4C7996"/>
              </a:solidFill>
              <a:latin typeface="Montserrat"/>
              <a:ea typeface="Montserrat"/>
              <a:cs typeface="Montserrat"/>
              <a:sym typeface="Montserrat"/>
            </a:endParaRPr>
          </a:p>
        </p:txBody>
      </p:sp>
      <p:sp>
        <p:nvSpPr>
          <p:cNvPr id="121" name="Google Shape;121;p12"/>
          <p:cNvSpPr txBox="1"/>
          <p:nvPr/>
        </p:nvSpPr>
        <p:spPr>
          <a:xfrm>
            <a:off x="2120450" y="1270625"/>
            <a:ext cx="54036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a:solidFill>
                  <a:srgbClr val="4C7996"/>
                </a:solidFill>
                <a:latin typeface="Montserrat"/>
                <a:ea typeface="Montserrat"/>
                <a:cs typeface="Montserrat"/>
                <a:sym typeface="Montserrat"/>
              </a:rPr>
              <a:t>How efficient are shipping and delivery processes?</a:t>
            </a:r>
            <a:endParaRPr sz="2200" b="1">
              <a:solidFill>
                <a:srgbClr val="4C7996"/>
              </a:solidFill>
              <a:latin typeface="Montserrat"/>
              <a:ea typeface="Montserrat"/>
              <a:cs typeface="Montserrat"/>
              <a:sym typeface="Montserrat"/>
            </a:endParaRPr>
          </a:p>
        </p:txBody>
      </p:sp>
      <p:sp>
        <p:nvSpPr>
          <p:cNvPr id="122" name="Google Shape;122;p12"/>
          <p:cNvSpPr txBox="1"/>
          <p:nvPr/>
        </p:nvSpPr>
        <p:spPr>
          <a:xfrm>
            <a:off x="2131525" y="4259900"/>
            <a:ext cx="60195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a:solidFill>
                  <a:srgbClr val="4C7996"/>
                </a:solidFill>
                <a:latin typeface="Montserrat"/>
                <a:ea typeface="Montserrat"/>
                <a:cs typeface="Montserrat"/>
                <a:sym typeface="Montserrat"/>
              </a:rPr>
              <a:t>What are the key challenges facing the supply chain?</a:t>
            </a:r>
            <a:endParaRPr sz="2200" b="1">
              <a:solidFill>
                <a:srgbClr val="4C7996"/>
              </a:solidFill>
              <a:latin typeface="Montserrat"/>
              <a:ea typeface="Montserrat"/>
              <a:cs typeface="Montserrat"/>
              <a:sym typeface="Montserrat"/>
            </a:endParaRPr>
          </a:p>
        </p:txBody>
      </p:sp>
      <p:sp>
        <p:nvSpPr>
          <p:cNvPr id="123" name="Google Shape;123;p12"/>
          <p:cNvSpPr txBox="1"/>
          <p:nvPr/>
        </p:nvSpPr>
        <p:spPr>
          <a:xfrm>
            <a:off x="2131525" y="5271550"/>
            <a:ext cx="62379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a:solidFill>
                  <a:srgbClr val="4C7996"/>
                </a:solidFill>
                <a:latin typeface="Montserrat"/>
                <a:ea typeface="Montserrat"/>
                <a:cs typeface="Montserrat"/>
                <a:sym typeface="Montserrat"/>
              </a:rPr>
              <a:t>How is the quality of customer service?</a:t>
            </a:r>
            <a:endParaRPr sz="2200" b="1">
              <a:solidFill>
                <a:srgbClr val="4C7996"/>
              </a:solidFill>
              <a:latin typeface="Montserrat"/>
              <a:ea typeface="Montserrat"/>
              <a:cs typeface="Montserrat"/>
              <a:sym typeface="Montserrat"/>
            </a:endParaRPr>
          </a:p>
        </p:txBody>
      </p:sp>
      <p:sp>
        <p:nvSpPr>
          <p:cNvPr id="124" name="Google Shape;124;p12"/>
          <p:cNvSpPr txBox="1"/>
          <p:nvPr/>
        </p:nvSpPr>
        <p:spPr>
          <a:xfrm>
            <a:off x="2120450" y="3259100"/>
            <a:ext cx="49365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a:solidFill>
                  <a:srgbClr val="4C7996"/>
                </a:solidFill>
                <a:latin typeface="Montserrat"/>
                <a:ea typeface="Montserrat"/>
                <a:cs typeface="Montserrat"/>
                <a:sym typeface="Montserrat"/>
              </a:rPr>
              <a:t>Which geographic areas are the most active?</a:t>
            </a:r>
            <a:endParaRPr sz="2200" b="1">
              <a:solidFill>
                <a:srgbClr val="4C7996"/>
              </a:solidFill>
              <a:latin typeface="Montserrat"/>
              <a:ea typeface="Montserrat"/>
              <a:cs typeface="Montserrat"/>
              <a:sym typeface="Montserrat"/>
            </a:endParaRPr>
          </a:p>
        </p:txBody>
      </p:sp>
      <p:sp>
        <p:nvSpPr>
          <p:cNvPr id="125" name="Google Shape;125;p12"/>
          <p:cNvSpPr/>
          <p:nvPr/>
        </p:nvSpPr>
        <p:spPr>
          <a:xfrm>
            <a:off x="1612575" y="1406925"/>
            <a:ext cx="278400" cy="311100"/>
          </a:xfrm>
          <a:prstGeom prst="flowChartConnector">
            <a:avLst/>
          </a:prstGeom>
          <a:solidFill>
            <a:srgbClr val="4C7996"/>
          </a:solidFill>
          <a:ln w="9525" cap="flat" cmpd="sng">
            <a:solidFill>
              <a:srgbClr val="2E556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2E556D"/>
              </a:solidFill>
              <a:latin typeface="Calibri"/>
              <a:ea typeface="Calibri"/>
              <a:cs typeface="Calibri"/>
              <a:sym typeface="Calibri"/>
            </a:endParaRPr>
          </a:p>
        </p:txBody>
      </p:sp>
      <p:sp>
        <p:nvSpPr>
          <p:cNvPr id="126" name="Google Shape;126;p12"/>
          <p:cNvSpPr/>
          <p:nvPr/>
        </p:nvSpPr>
        <p:spPr>
          <a:xfrm>
            <a:off x="1612575" y="2543375"/>
            <a:ext cx="278400" cy="311100"/>
          </a:xfrm>
          <a:prstGeom prst="flowChartConnector">
            <a:avLst/>
          </a:prstGeom>
          <a:solidFill>
            <a:srgbClr val="4C7996"/>
          </a:solidFill>
          <a:ln w="9525" cap="flat" cmpd="sng">
            <a:solidFill>
              <a:srgbClr val="2E556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2E556D"/>
              </a:solidFill>
              <a:latin typeface="Calibri"/>
              <a:ea typeface="Calibri"/>
              <a:cs typeface="Calibri"/>
              <a:sym typeface="Calibri"/>
            </a:endParaRPr>
          </a:p>
        </p:txBody>
      </p:sp>
      <p:sp>
        <p:nvSpPr>
          <p:cNvPr id="127" name="Google Shape;127;p12"/>
          <p:cNvSpPr/>
          <p:nvPr/>
        </p:nvSpPr>
        <p:spPr>
          <a:xfrm>
            <a:off x="1651575" y="3496375"/>
            <a:ext cx="278400" cy="311100"/>
          </a:xfrm>
          <a:prstGeom prst="flowChartConnector">
            <a:avLst/>
          </a:prstGeom>
          <a:solidFill>
            <a:srgbClr val="4C7996"/>
          </a:solidFill>
          <a:ln w="9525" cap="flat" cmpd="sng">
            <a:solidFill>
              <a:srgbClr val="2E556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2E556D"/>
              </a:solidFill>
              <a:latin typeface="Calibri"/>
              <a:ea typeface="Calibri"/>
              <a:cs typeface="Calibri"/>
              <a:sym typeface="Calibri"/>
            </a:endParaRPr>
          </a:p>
        </p:txBody>
      </p:sp>
      <p:sp>
        <p:nvSpPr>
          <p:cNvPr id="128" name="Google Shape;128;p12"/>
          <p:cNvSpPr/>
          <p:nvPr/>
        </p:nvSpPr>
        <p:spPr>
          <a:xfrm>
            <a:off x="1651575" y="4410775"/>
            <a:ext cx="278400" cy="311100"/>
          </a:xfrm>
          <a:prstGeom prst="flowChartConnector">
            <a:avLst/>
          </a:prstGeom>
          <a:solidFill>
            <a:srgbClr val="4C7996"/>
          </a:solidFill>
          <a:ln w="9525" cap="flat" cmpd="sng">
            <a:solidFill>
              <a:srgbClr val="2E556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2E556D"/>
              </a:solidFill>
              <a:latin typeface="Calibri"/>
              <a:ea typeface="Calibri"/>
              <a:cs typeface="Calibri"/>
              <a:sym typeface="Calibri"/>
            </a:endParaRPr>
          </a:p>
        </p:txBody>
      </p:sp>
      <p:sp>
        <p:nvSpPr>
          <p:cNvPr id="129" name="Google Shape;129;p12"/>
          <p:cNvSpPr/>
          <p:nvPr/>
        </p:nvSpPr>
        <p:spPr>
          <a:xfrm>
            <a:off x="1651575" y="5325175"/>
            <a:ext cx="278400" cy="311100"/>
          </a:xfrm>
          <a:prstGeom prst="flowChartConnector">
            <a:avLst/>
          </a:prstGeom>
          <a:solidFill>
            <a:srgbClr val="4C7996"/>
          </a:solidFill>
          <a:ln w="9525" cap="flat" cmpd="sng">
            <a:solidFill>
              <a:srgbClr val="2E556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2E556D"/>
              </a:solidFill>
              <a:latin typeface="Calibri"/>
              <a:ea typeface="Calibri"/>
              <a:cs typeface="Calibri"/>
              <a:sym typeface="Calibri"/>
            </a:endParaRPr>
          </a:p>
        </p:txBody>
      </p:sp>
      <p:sp>
        <p:nvSpPr>
          <p:cNvPr id="130" name="Google Shape;130;p12"/>
          <p:cNvSpPr txBox="1">
            <a:spLocks noGrp="1"/>
          </p:cNvSpPr>
          <p:nvPr>
            <p:ph type="title"/>
          </p:nvPr>
        </p:nvSpPr>
        <p:spPr>
          <a:xfrm>
            <a:off x="1313825" y="99000"/>
            <a:ext cx="4936500" cy="693900"/>
          </a:xfrm>
          <a:prstGeom prst="rect">
            <a:avLst/>
          </a:prstGeom>
          <a:noFill/>
          <a:ln>
            <a:noFill/>
          </a:ln>
        </p:spPr>
        <p:txBody>
          <a:bodyPr spcFirstLastPara="1" wrap="square" lIns="0" tIns="16500" rIns="0" bIns="0" anchor="t" anchorCtr="0">
            <a:spAutoFit/>
          </a:bodyPr>
          <a:lstStyle/>
          <a:p>
            <a:pPr marL="12700" lvl="0" indent="0" algn="l" rtl="0">
              <a:lnSpc>
                <a:spcPct val="100000"/>
              </a:lnSpc>
              <a:spcBef>
                <a:spcPts val="0"/>
              </a:spcBef>
              <a:spcAft>
                <a:spcPts val="0"/>
              </a:spcAft>
              <a:buNone/>
            </a:pPr>
            <a:r>
              <a:rPr lang="en-US" sz="4400">
                <a:solidFill>
                  <a:srgbClr val="4C7996"/>
                </a:solidFill>
              </a:rPr>
              <a:t>Business Questions</a:t>
            </a:r>
            <a:endParaRPr sz="4400">
              <a:solidFill>
                <a:srgbClr val="4C7996"/>
              </a:solidFill>
            </a:endParaRPr>
          </a:p>
        </p:txBody>
      </p:sp>
      <p:cxnSp>
        <p:nvCxnSpPr>
          <p:cNvPr id="131" name="Google Shape;131;p12"/>
          <p:cNvCxnSpPr/>
          <p:nvPr/>
        </p:nvCxnSpPr>
        <p:spPr>
          <a:xfrm rot="10800000" flipH="1">
            <a:off x="6250313" y="564300"/>
            <a:ext cx="5606400" cy="44100"/>
          </a:xfrm>
          <a:prstGeom prst="straightConnector1">
            <a:avLst/>
          </a:prstGeom>
          <a:noFill/>
          <a:ln w="19050" cap="flat" cmpd="sng">
            <a:solidFill>
              <a:srgbClr val="4C7996"/>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BF5EF"/>
        </a:solidFill>
        <a:effectLst/>
      </p:bgPr>
    </p:bg>
    <p:spTree>
      <p:nvGrpSpPr>
        <p:cNvPr id="1" name="Shape 135"/>
        <p:cNvGrpSpPr/>
        <p:nvPr/>
      </p:nvGrpSpPr>
      <p:grpSpPr>
        <a:xfrm>
          <a:off x="0" y="0"/>
          <a:ext cx="0" cy="0"/>
          <a:chOff x="0" y="0"/>
          <a:chExt cx="0" cy="0"/>
        </a:xfrm>
      </p:grpSpPr>
      <p:pic>
        <p:nvPicPr>
          <p:cNvPr id="136" name="Google Shape;136;p13"/>
          <p:cNvPicPr preferRelativeResize="0"/>
          <p:nvPr/>
        </p:nvPicPr>
        <p:blipFill>
          <a:blip r:embed="rId3">
            <a:alphaModFix/>
          </a:blip>
          <a:stretch>
            <a:fillRect/>
          </a:stretch>
        </p:blipFill>
        <p:spPr>
          <a:xfrm>
            <a:off x="1" y="0"/>
            <a:ext cx="1049800" cy="6858001"/>
          </a:xfrm>
          <a:prstGeom prst="rect">
            <a:avLst/>
          </a:prstGeom>
          <a:noFill/>
          <a:ln>
            <a:noFill/>
          </a:ln>
        </p:spPr>
      </p:pic>
      <p:grpSp>
        <p:nvGrpSpPr>
          <p:cNvPr id="137" name="Google Shape;137;p13"/>
          <p:cNvGrpSpPr/>
          <p:nvPr/>
        </p:nvGrpSpPr>
        <p:grpSpPr>
          <a:xfrm>
            <a:off x="5798206" y="3186015"/>
            <a:ext cx="2782625" cy="1922572"/>
            <a:chOff x="4211269" y="2934957"/>
            <a:chExt cx="2963707" cy="2103470"/>
          </a:xfrm>
        </p:grpSpPr>
        <p:sp>
          <p:nvSpPr>
            <p:cNvPr id="138" name="Google Shape;138;p13"/>
            <p:cNvSpPr/>
            <p:nvPr/>
          </p:nvSpPr>
          <p:spPr>
            <a:xfrm>
              <a:off x="4248280" y="2934957"/>
              <a:ext cx="2926696" cy="2103470"/>
            </a:xfrm>
            <a:custGeom>
              <a:avLst/>
              <a:gdLst/>
              <a:ahLst/>
              <a:cxnLst/>
              <a:rect l="l" t="t" r="r" b="b"/>
              <a:pathLst>
                <a:path w="2926696" h="2103470" extrusionOk="0">
                  <a:moveTo>
                    <a:pt x="896418" y="2103427"/>
                  </a:moveTo>
                  <a:cubicBezTo>
                    <a:pt x="578348" y="2103427"/>
                    <a:pt x="268835" y="1990714"/>
                    <a:pt x="7827" y="1773049"/>
                  </a:cubicBezTo>
                  <a:cubicBezTo>
                    <a:pt x="-1461" y="1765300"/>
                    <a:pt x="-2694" y="1751507"/>
                    <a:pt x="5074" y="1742241"/>
                  </a:cubicBezTo>
                  <a:cubicBezTo>
                    <a:pt x="12841" y="1732976"/>
                    <a:pt x="26668" y="1731746"/>
                    <a:pt x="35956" y="1739495"/>
                  </a:cubicBezTo>
                  <a:cubicBezTo>
                    <a:pt x="404280" y="2046638"/>
                    <a:pt x="872296" y="2138143"/>
                    <a:pt x="1320057" y="1990566"/>
                  </a:cubicBezTo>
                  <a:cubicBezTo>
                    <a:pt x="1672867" y="1872451"/>
                    <a:pt x="1968865" y="1627371"/>
                    <a:pt x="2150233" y="1303197"/>
                  </a:cubicBezTo>
                  <a:cubicBezTo>
                    <a:pt x="2334321" y="971249"/>
                    <a:pt x="2373041" y="599225"/>
                    <a:pt x="2259250" y="255658"/>
                  </a:cubicBezTo>
                  <a:cubicBezTo>
                    <a:pt x="2255528" y="244430"/>
                    <a:pt x="2261421" y="232284"/>
                    <a:pt x="2272557" y="228230"/>
                  </a:cubicBezTo>
                  <a:lnTo>
                    <a:pt x="2897251" y="1271"/>
                  </a:lnTo>
                  <a:cubicBezTo>
                    <a:pt x="2908640" y="-2846"/>
                    <a:pt x="2921219" y="3027"/>
                    <a:pt x="2925346" y="14389"/>
                  </a:cubicBezTo>
                  <a:cubicBezTo>
                    <a:pt x="2929460" y="25717"/>
                    <a:pt x="2923621" y="38232"/>
                    <a:pt x="2912283" y="42384"/>
                  </a:cubicBezTo>
                  <a:lnTo>
                    <a:pt x="2307408" y="262141"/>
                  </a:lnTo>
                  <a:cubicBezTo>
                    <a:pt x="2417008" y="611771"/>
                    <a:pt x="2375088" y="988125"/>
                    <a:pt x="2188606" y="1324379"/>
                  </a:cubicBezTo>
                  <a:cubicBezTo>
                    <a:pt x="2001860" y="1658152"/>
                    <a:pt x="1697088" y="1910485"/>
                    <a:pt x="1333824" y="2032089"/>
                  </a:cubicBezTo>
                  <a:cubicBezTo>
                    <a:pt x="1192779" y="2079028"/>
                    <a:pt x="1045104" y="2103112"/>
                    <a:pt x="896418" y="2103427"/>
                  </a:cubicBezTo>
                  <a:close/>
                </a:path>
              </a:pathLst>
            </a:custGeom>
            <a:solidFill>
              <a:srgbClr val="87AF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3"/>
            <p:cNvSpPr/>
            <p:nvPr/>
          </p:nvSpPr>
          <p:spPr>
            <a:xfrm>
              <a:off x="4211269" y="4601673"/>
              <a:ext cx="146000" cy="145646"/>
            </a:xfrm>
            <a:custGeom>
              <a:avLst/>
              <a:gdLst/>
              <a:ahLst/>
              <a:cxnLst/>
              <a:rect l="l" t="t" r="r" b="b"/>
              <a:pathLst>
                <a:path w="146000" h="145646" extrusionOk="0">
                  <a:moveTo>
                    <a:pt x="145967" y="72779"/>
                  </a:moveTo>
                  <a:cubicBezTo>
                    <a:pt x="145968" y="112998"/>
                    <a:pt x="113285" y="145603"/>
                    <a:pt x="72968" y="145603"/>
                  </a:cubicBezTo>
                  <a:cubicBezTo>
                    <a:pt x="32651" y="145604"/>
                    <a:pt x="-33" y="113000"/>
                    <a:pt x="-33" y="72781"/>
                  </a:cubicBezTo>
                  <a:cubicBezTo>
                    <a:pt x="-33" y="32566"/>
                    <a:pt x="32643" y="-37"/>
                    <a:pt x="72955" y="-44"/>
                  </a:cubicBezTo>
                  <a:cubicBezTo>
                    <a:pt x="113273" y="-42"/>
                    <a:pt x="145959" y="32559"/>
                    <a:pt x="145967" y="72779"/>
                  </a:cubicBezTo>
                  <a:close/>
                </a:path>
              </a:pathLst>
            </a:custGeom>
            <a:solidFill>
              <a:srgbClr val="87AF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0" name="Google Shape;140;p13"/>
          <p:cNvGrpSpPr/>
          <p:nvPr/>
        </p:nvGrpSpPr>
        <p:grpSpPr>
          <a:xfrm>
            <a:off x="6471541" y="1751115"/>
            <a:ext cx="1354343" cy="3059680"/>
            <a:chOff x="4928422" y="1365044"/>
            <a:chExt cx="1442478" cy="3347571"/>
          </a:xfrm>
        </p:grpSpPr>
        <p:sp>
          <p:nvSpPr>
            <p:cNvPr id="141" name="Google Shape;141;p13"/>
            <p:cNvSpPr/>
            <p:nvPr/>
          </p:nvSpPr>
          <p:spPr>
            <a:xfrm>
              <a:off x="4928422" y="1365044"/>
              <a:ext cx="1442478" cy="3285103"/>
            </a:xfrm>
            <a:custGeom>
              <a:avLst/>
              <a:gdLst/>
              <a:ahLst/>
              <a:cxnLst/>
              <a:rect l="l" t="t" r="r" b="b"/>
              <a:pathLst>
                <a:path w="1442478" h="3285103" extrusionOk="0">
                  <a:moveTo>
                    <a:pt x="758284" y="3285059"/>
                  </a:moveTo>
                  <a:cubicBezTo>
                    <a:pt x="746171" y="3285062"/>
                    <a:pt x="736349" y="3275268"/>
                    <a:pt x="736346" y="3263184"/>
                  </a:cubicBezTo>
                  <a:cubicBezTo>
                    <a:pt x="736344" y="3255615"/>
                    <a:pt x="740265" y="3248582"/>
                    <a:pt x="746712" y="3244590"/>
                  </a:cubicBezTo>
                  <a:cubicBezTo>
                    <a:pt x="1173179" y="2980602"/>
                    <a:pt x="1398591" y="2598842"/>
                    <a:pt x="1398591" y="2140621"/>
                  </a:cubicBezTo>
                  <a:cubicBezTo>
                    <a:pt x="1398591" y="1772916"/>
                    <a:pt x="1251376" y="1401251"/>
                    <a:pt x="994684" y="1120907"/>
                  </a:cubicBezTo>
                  <a:cubicBezTo>
                    <a:pt x="729337" y="831123"/>
                    <a:pt x="383856" y="671532"/>
                    <a:pt x="21895" y="671532"/>
                  </a:cubicBezTo>
                  <a:cubicBezTo>
                    <a:pt x="9786" y="671529"/>
                    <a:pt x="-29" y="661737"/>
                    <a:pt x="-33" y="649658"/>
                  </a:cubicBezTo>
                  <a:lnTo>
                    <a:pt x="-33" y="21837"/>
                  </a:lnTo>
                  <a:cubicBezTo>
                    <a:pt x="-33" y="9753"/>
                    <a:pt x="9787" y="-44"/>
                    <a:pt x="21901" y="-44"/>
                  </a:cubicBezTo>
                  <a:cubicBezTo>
                    <a:pt x="34014" y="-44"/>
                    <a:pt x="43834" y="9753"/>
                    <a:pt x="43834" y="21837"/>
                  </a:cubicBezTo>
                  <a:lnTo>
                    <a:pt x="43834" y="627957"/>
                  </a:lnTo>
                  <a:cubicBezTo>
                    <a:pt x="410261" y="634254"/>
                    <a:pt x="758655" y="798274"/>
                    <a:pt x="1027067" y="1091412"/>
                  </a:cubicBezTo>
                  <a:cubicBezTo>
                    <a:pt x="1291050" y="1379711"/>
                    <a:pt x="1442446" y="1762127"/>
                    <a:pt x="1442446" y="2140621"/>
                  </a:cubicBezTo>
                  <a:cubicBezTo>
                    <a:pt x="1442446" y="2614765"/>
                    <a:pt x="1209866" y="3009380"/>
                    <a:pt x="769842" y="3281769"/>
                  </a:cubicBezTo>
                  <a:cubicBezTo>
                    <a:pt x="766376" y="3283927"/>
                    <a:pt x="762370" y="3285067"/>
                    <a:pt x="758284" y="3285060"/>
                  </a:cubicBezTo>
                  <a:close/>
                </a:path>
              </a:pathLst>
            </a:custGeom>
            <a:solidFill>
              <a:srgbClr val="D09E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13"/>
            <p:cNvSpPr/>
            <p:nvPr/>
          </p:nvSpPr>
          <p:spPr>
            <a:xfrm>
              <a:off x="5595109" y="4566980"/>
              <a:ext cx="145988" cy="145635"/>
            </a:xfrm>
            <a:custGeom>
              <a:avLst/>
              <a:gdLst/>
              <a:ahLst/>
              <a:cxnLst/>
              <a:rect l="l" t="t" r="r" b="b"/>
              <a:pathLst>
                <a:path w="145988" h="145635" extrusionOk="0">
                  <a:moveTo>
                    <a:pt x="145906" y="70108"/>
                  </a:moveTo>
                  <a:cubicBezTo>
                    <a:pt x="147382" y="110297"/>
                    <a:pt x="115920" y="144070"/>
                    <a:pt x="75634" y="145542"/>
                  </a:cubicBezTo>
                  <a:cubicBezTo>
                    <a:pt x="35348" y="147015"/>
                    <a:pt x="1493" y="115629"/>
                    <a:pt x="17" y="75440"/>
                  </a:cubicBezTo>
                  <a:cubicBezTo>
                    <a:pt x="-1459" y="35257"/>
                    <a:pt x="29995" y="1486"/>
                    <a:pt x="70276" y="7"/>
                  </a:cubicBezTo>
                  <a:cubicBezTo>
                    <a:pt x="110561" y="-1473"/>
                    <a:pt x="144422" y="29905"/>
                    <a:pt x="145905" y="70093"/>
                  </a:cubicBezTo>
                  <a:cubicBezTo>
                    <a:pt x="145905" y="70098"/>
                    <a:pt x="145906" y="70103"/>
                    <a:pt x="145906" y="70108"/>
                  </a:cubicBezTo>
                  <a:close/>
                </a:path>
              </a:pathLst>
            </a:custGeom>
            <a:solidFill>
              <a:srgbClr val="D09E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3" name="Google Shape;143;p13"/>
          <p:cNvGrpSpPr/>
          <p:nvPr/>
        </p:nvGrpSpPr>
        <p:grpSpPr>
          <a:xfrm>
            <a:off x="4401359" y="2508865"/>
            <a:ext cx="3236420" cy="1076540"/>
            <a:chOff x="2723520" y="2194092"/>
            <a:chExt cx="3447034" cy="1177834"/>
          </a:xfrm>
        </p:grpSpPr>
        <p:sp>
          <p:nvSpPr>
            <p:cNvPr id="144" name="Google Shape;144;p13"/>
            <p:cNvSpPr/>
            <p:nvPr/>
          </p:nvSpPr>
          <p:spPr>
            <a:xfrm>
              <a:off x="2723520" y="2194092"/>
              <a:ext cx="3390714" cy="1105667"/>
            </a:xfrm>
            <a:custGeom>
              <a:avLst/>
              <a:gdLst/>
              <a:ahLst/>
              <a:cxnLst/>
              <a:rect l="l" t="t" r="r" b="b"/>
              <a:pathLst>
                <a:path w="3390714" h="1105667" extrusionOk="0">
                  <a:moveTo>
                    <a:pt x="3368742" y="1105624"/>
                  </a:moveTo>
                  <a:cubicBezTo>
                    <a:pt x="3358660" y="1105614"/>
                    <a:pt x="3349884" y="1098748"/>
                    <a:pt x="3347472" y="1088983"/>
                  </a:cubicBezTo>
                  <a:cubicBezTo>
                    <a:pt x="3228893" y="609629"/>
                    <a:pt x="2907896" y="252948"/>
                    <a:pt x="2466781" y="110395"/>
                  </a:cubicBezTo>
                  <a:cubicBezTo>
                    <a:pt x="2119541" y="-1860"/>
                    <a:pt x="1724898" y="28577"/>
                    <a:pt x="1384033" y="193883"/>
                  </a:cubicBezTo>
                  <a:cubicBezTo>
                    <a:pt x="1035366" y="362999"/>
                    <a:pt x="781353" y="647006"/>
                    <a:pt x="668776" y="993616"/>
                  </a:cubicBezTo>
                  <a:cubicBezTo>
                    <a:pt x="665039" y="1005112"/>
                    <a:pt x="652668" y="1011409"/>
                    <a:pt x="641144" y="1007680"/>
                  </a:cubicBezTo>
                  <a:cubicBezTo>
                    <a:pt x="640941" y="1007614"/>
                    <a:pt x="640738" y="1007546"/>
                    <a:pt x="640537" y="1007474"/>
                  </a:cubicBezTo>
                  <a:lnTo>
                    <a:pt x="14528" y="784438"/>
                  </a:lnTo>
                  <a:cubicBezTo>
                    <a:pt x="3120" y="780373"/>
                    <a:pt x="-2824" y="767851"/>
                    <a:pt x="1252" y="756471"/>
                  </a:cubicBezTo>
                  <a:cubicBezTo>
                    <a:pt x="5327" y="745091"/>
                    <a:pt x="17879" y="739161"/>
                    <a:pt x="29287" y="743226"/>
                  </a:cubicBezTo>
                  <a:lnTo>
                    <a:pt x="634199" y="958752"/>
                  </a:lnTo>
                  <a:cubicBezTo>
                    <a:pt x="753845" y="610434"/>
                    <a:pt x="1012532" y="325414"/>
                    <a:pt x="1364858" y="154527"/>
                  </a:cubicBezTo>
                  <a:cubicBezTo>
                    <a:pt x="1715820" y="-15667"/>
                    <a:pt x="2122356" y="-46932"/>
                    <a:pt x="2480301" y="68774"/>
                  </a:cubicBezTo>
                  <a:cubicBezTo>
                    <a:pt x="2936161" y="216091"/>
                    <a:pt x="3267763" y="584118"/>
                    <a:pt x="3390037" y="1078503"/>
                  </a:cubicBezTo>
                  <a:cubicBezTo>
                    <a:pt x="3392940" y="1090231"/>
                    <a:pt x="3385768" y="1102088"/>
                    <a:pt x="3374014" y="1104993"/>
                  </a:cubicBezTo>
                  <a:cubicBezTo>
                    <a:pt x="3372287" y="1105408"/>
                    <a:pt x="3370518" y="1105619"/>
                    <a:pt x="3368742" y="1105624"/>
                  </a:cubicBezTo>
                  <a:close/>
                </a:path>
              </a:pathLst>
            </a:custGeom>
            <a:solidFill>
              <a:srgbClr val="1C1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13"/>
            <p:cNvSpPr/>
            <p:nvPr/>
          </p:nvSpPr>
          <p:spPr>
            <a:xfrm>
              <a:off x="6024578" y="3226304"/>
              <a:ext cx="145976" cy="145622"/>
            </a:xfrm>
            <a:custGeom>
              <a:avLst/>
              <a:gdLst/>
              <a:ahLst/>
              <a:cxnLst/>
              <a:rect l="l" t="t" r="r" b="b"/>
              <a:pathLst>
                <a:path w="145976" h="145622" extrusionOk="0">
                  <a:moveTo>
                    <a:pt x="145943" y="72781"/>
                  </a:moveTo>
                  <a:cubicBezTo>
                    <a:pt x="145936" y="112993"/>
                    <a:pt x="113253" y="145586"/>
                    <a:pt x="72942" y="145579"/>
                  </a:cubicBezTo>
                  <a:cubicBezTo>
                    <a:pt x="32632" y="145572"/>
                    <a:pt x="-40" y="112968"/>
                    <a:pt x="-33" y="72755"/>
                  </a:cubicBezTo>
                  <a:cubicBezTo>
                    <a:pt x="-26" y="32542"/>
                    <a:pt x="32658" y="-51"/>
                    <a:pt x="72968" y="-44"/>
                  </a:cubicBezTo>
                  <a:cubicBezTo>
                    <a:pt x="113270" y="-45"/>
                    <a:pt x="145942" y="32546"/>
                    <a:pt x="145943" y="72750"/>
                  </a:cubicBezTo>
                  <a:cubicBezTo>
                    <a:pt x="145943" y="72760"/>
                    <a:pt x="145943" y="72770"/>
                    <a:pt x="145943" y="72781"/>
                  </a:cubicBezTo>
                  <a:close/>
                </a:path>
              </a:pathLst>
            </a:custGeom>
            <a:solidFill>
              <a:srgbClr val="1C1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6" name="Google Shape;146;p13"/>
          <p:cNvGrpSpPr/>
          <p:nvPr/>
        </p:nvGrpSpPr>
        <p:grpSpPr>
          <a:xfrm>
            <a:off x="5064658" y="2707803"/>
            <a:ext cx="1536964" cy="2877983"/>
            <a:chOff x="3429984" y="2411749"/>
            <a:chExt cx="1636984" cy="3148778"/>
          </a:xfrm>
        </p:grpSpPr>
        <p:sp>
          <p:nvSpPr>
            <p:cNvPr id="147" name="Google Shape;147;p13"/>
            <p:cNvSpPr/>
            <p:nvPr/>
          </p:nvSpPr>
          <p:spPr>
            <a:xfrm>
              <a:off x="3429984" y="2454686"/>
              <a:ext cx="1564067" cy="3105841"/>
            </a:xfrm>
            <a:custGeom>
              <a:avLst/>
              <a:gdLst/>
              <a:ahLst/>
              <a:cxnLst/>
              <a:rect l="l" t="t" r="r" b="b"/>
              <a:pathLst>
                <a:path w="1564067" h="3105841" extrusionOk="0">
                  <a:moveTo>
                    <a:pt x="149799" y="3105798"/>
                  </a:moveTo>
                  <a:cubicBezTo>
                    <a:pt x="137689" y="3105795"/>
                    <a:pt x="127874" y="3095999"/>
                    <a:pt x="127877" y="3083918"/>
                  </a:cubicBezTo>
                  <a:cubicBezTo>
                    <a:pt x="127879" y="3078537"/>
                    <a:pt x="129868" y="3073346"/>
                    <a:pt x="133465" y="3069336"/>
                  </a:cubicBezTo>
                  <a:lnTo>
                    <a:pt x="551610" y="2602950"/>
                  </a:lnTo>
                  <a:cubicBezTo>
                    <a:pt x="263219" y="2379518"/>
                    <a:pt x="68006" y="2029011"/>
                    <a:pt x="14663" y="1637229"/>
                  </a:cubicBezTo>
                  <a:cubicBezTo>
                    <a:pt x="-39609" y="1238593"/>
                    <a:pt x="57947" y="838039"/>
                    <a:pt x="282318" y="538308"/>
                  </a:cubicBezTo>
                  <a:cubicBezTo>
                    <a:pt x="568638" y="155780"/>
                    <a:pt x="1028480" y="-38118"/>
                    <a:pt x="1543984" y="6174"/>
                  </a:cubicBezTo>
                  <a:cubicBezTo>
                    <a:pt x="1556054" y="7213"/>
                    <a:pt x="1564994" y="17815"/>
                    <a:pt x="1563953" y="29855"/>
                  </a:cubicBezTo>
                  <a:cubicBezTo>
                    <a:pt x="1562911" y="41896"/>
                    <a:pt x="1552283" y="50814"/>
                    <a:pt x="1540214" y="49775"/>
                  </a:cubicBezTo>
                  <a:cubicBezTo>
                    <a:pt x="1040225" y="6805"/>
                    <a:pt x="594510" y="194358"/>
                    <a:pt x="317467" y="564475"/>
                  </a:cubicBezTo>
                  <a:cubicBezTo>
                    <a:pt x="99904" y="855114"/>
                    <a:pt x="5386" y="1243962"/>
                    <a:pt x="58121" y="1631340"/>
                  </a:cubicBezTo>
                  <a:cubicBezTo>
                    <a:pt x="111066" y="2020103"/>
                    <a:pt x="307432" y="2366738"/>
                    <a:pt x="596891" y="2582350"/>
                  </a:cubicBezTo>
                  <a:cubicBezTo>
                    <a:pt x="606598" y="2589592"/>
                    <a:pt x="608582" y="2603311"/>
                    <a:pt x="601323" y="2612995"/>
                  </a:cubicBezTo>
                  <a:cubicBezTo>
                    <a:pt x="600942" y="2613503"/>
                    <a:pt x="600539" y="2613995"/>
                    <a:pt x="600115" y="2614468"/>
                  </a:cubicBezTo>
                  <a:lnTo>
                    <a:pt x="166158" y="3098511"/>
                  </a:lnTo>
                  <a:cubicBezTo>
                    <a:pt x="161996" y="3103156"/>
                    <a:pt x="156044" y="3105808"/>
                    <a:pt x="149798" y="3105798"/>
                  </a:cubicBezTo>
                  <a:close/>
                </a:path>
              </a:pathLst>
            </a:custGeom>
            <a:solidFill>
              <a:srgbClr val="8EB0B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13"/>
            <p:cNvSpPr/>
            <p:nvPr/>
          </p:nvSpPr>
          <p:spPr>
            <a:xfrm>
              <a:off x="4920943" y="2411749"/>
              <a:ext cx="146025" cy="145672"/>
            </a:xfrm>
            <a:custGeom>
              <a:avLst/>
              <a:gdLst/>
              <a:ahLst/>
              <a:cxnLst/>
              <a:rect l="l" t="t" r="r" b="b"/>
              <a:pathLst>
                <a:path w="146025" h="145672" extrusionOk="0">
                  <a:moveTo>
                    <a:pt x="145993" y="72792"/>
                  </a:moveTo>
                  <a:cubicBezTo>
                    <a:pt x="145993" y="113018"/>
                    <a:pt x="113305" y="145628"/>
                    <a:pt x="72981" y="145629"/>
                  </a:cubicBezTo>
                  <a:cubicBezTo>
                    <a:pt x="32657" y="145629"/>
                    <a:pt x="-33" y="113019"/>
                    <a:pt x="-33" y="72793"/>
                  </a:cubicBezTo>
                  <a:cubicBezTo>
                    <a:pt x="-33" y="32567"/>
                    <a:pt x="32655" y="-43"/>
                    <a:pt x="72979" y="-44"/>
                  </a:cubicBezTo>
                  <a:cubicBezTo>
                    <a:pt x="113303" y="-44"/>
                    <a:pt x="145992" y="32565"/>
                    <a:pt x="145993" y="72791"/>
                  </a:cubicBezTo>
                  <a:cubicBezTo>
                    <a:pt x="145993" y="72791"/>
                    <a:pt x="145993" y="72791"/>
                    <a:pt x="145993" y="72792"/>
                  </a:cubicBezTo>
                  <a:close/>
                </a:path>
              </a:pathLst>
            </a:custGeom>
            <a:solidFill>
              <a:srgbClr val="8EB0B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9" name="Google Shape;149;p13"/>
          <p:cNvGrpSpPr/>
          <p:nvPr/>
        </p:nvGrpSpPr>
        <p:grpSpPr>
          <a:xfrm>
            <a:off x="5285098" y="3463072"/>
            <a:ext cx="2509177" cy="2125449"/>
            <a:chOff x="3664769" y="3238083"/>
            <a:chExt cx="2672465" cy="2325437"/>
          </a:xfrm>
        </p:grpSpPr>
        <p:sp>
          <p:nvSpPr>
            <p:cNvPr id="150" name="Google Shape;150;p13"/>
            <p:cNvSpPr/>
            <p:nvPr/>
          </p:nvSpPr>
          <p:spPr>
            <a:xfrm>
              <a:off x="3664769" y="3280822"/>
              <a:ext cx="2672465" cy="2282698"/>
            </a:xfrm>
            <a:custGeom>
              <a:avLst/>
              <a:gdLst/>
              <a:ahLst/>
              <a:cxnLst/>
              <a:rect l="l" t="t" r="r" b="b"/>
              <a:pathLst>
                <a:path w="2672465" h="2282698" extrusionOk="0">
                  <a:moveTo>
                    <a:pt x="2650526" y="2282655"/>
                  </a:moveTo>
                  <a:cubicBezTo>
                    <a:pt x="2643338" y="2282664"/>
                    <a:pt x="2636603" y="2279155"/>
                    <a:pt x="2632504" y="2273265"/>
                  </a:cubicBezTo>
                  <a:lnTo>
                    <a:pt x="2282101" y="1770454"/>
                  </a:lnTo>
                  <a:cubicBezTo>
                    <a:pt x="1663944" y="2202878"/>
                    <a:pt x="720720" y="2024854"/>
                    <a:pt x="251738" y="1382656"/>
                  </a:cubicBezTo>
                  <a:cubicBezTo>
                    <a:pt x="-26868" y="1001069"/>
                    <a:pt x="-77544" y="489276"/>
                    <a:pt x="116181" y="13572"/>
                  </a:cubicBezTo>
                  <a:cubicBezTo>
                    <a:pt x="120756" y="2387"/>
                    <a:pt x="133555" y="-2981"/>
                    <a:pt x="144768" y="1584"/>
                  </a:cubicBezTo>
                  <a:cubicBezTo>
                    <a:pt x="155956" y="6138"/>
                    <a:pt x="161342" y="18865"/>
                    <a:pt x="156811" y="30040"/>
                  </a:cubicBezTo>
                  <a:cubicBezTo>
                    <a:pt x="-31160" y="491615"/>
                    <a:pt x="17582" y="987645"/>
                    <a:pt x="287196" y="1356897"/>
                  </a:cubicBezTo>
                  <a:cubicBezTo>
                    <a:pt x="573976" y="1749607"/>
                    <a:pt x="1043193" y="1963784"/>
                    <a:pt x="1500939" y="1963808"/>
                  </a:cubicBezTo>
                  <a:cubicBezTo>
                    <a:pt x="1777151" y="1963821"/>
                    <a:pt x="2049136" y="1885863"/>
                    <a:pt x="2274510" y="1722090"/>
                  </a:cubicBezTo>
                  <a:cubicBezTo>
                    <a:pt x="2284313" y="1714979"/>
                    <a:pt x="2298039" y="1717141"/>
                    <a:pt x="2305167" y="1726920"/>
                  </a:cubicBezTo>
                  <a:cubicBezTo>
                    <a:pt x="2305256" y="1727042"/>
                    <a:pt x="2305343" y="1727164"/>
                    <a:pt x="2305429" y="1727287"/>
                  </a:cubicBezTo>
                  <a:lnTo>
                    <a:pt x="2668509" y="2248285"/>
                  </a:lnTo>
                  <a:cubicBezTo>
                    <a:pt x="2675422" y="2258210"/>
                    <a:pt x="2672961" y="2271846"/>
                    <a:pt x="2663012" y="2278743"/>
                  </a:cubicBezTo>
                  <a:cubicBezTo>
                    <a:pt x="2659346" y="2281284"/>
                    <a:pt x="2654990" y="2282649"/>
                    <a:pt x="2650526" y="2282655"/>
                  </a:cubicBezTo>
                  <a:close/>
                </a:path>
              </a:pathLst>
            </a:custGeom>
            <a:solidFill>
              <a:srgbClr val="2E55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13"/>
            <p:cNvSpPr/>
            <p:nvPr/>
          </p:nvSpPr>
          <p:spPr>
            <a:xfrm>
              <a:off x="3748613" y="3238083"/>
              <a:ext cx="145999" cy="145645"/>
            </a:xfrm>
            <a:custGeom>
              <a:avLst/>
              <a:gdLst/>
              <a:ahLst/>
              <a:cxnLst/>
              <a:rect l="l" t="t" r="r" b="b"/>
              <a:pathLst>
                <a:path w="145999" h="145645" extrusionOk="0">
                  <a:moveTo>
                    <a:pt x="145966" y="72792"/>
                  </a:moveTo>
                  <a:cubicBezTo>
                    <a:pt x="145959" y="113011"/>
                    <a:pt x="113270" y="145609"/>
                    <a:pt x="72954" y="145602"/>
                  </a:cubicBezTo>
                  <a:cubicBezTo>
                    <a:pt x="32637" y="145595"/>
                    <a:pt x="-40" y="112985"/>
                    <a:pt x="-33" y="72767"/>
                  </a:cubicBezTo>
                  <a:cubicBezTo>
                    <a:pt x="-26" y="32548"/>
                    <a:pt x="32663" y="-51"/>
                    <a:pt x="72979" y="-44"/>
                  </a:cubicBezTo>
                  <a:cubicBezTo>
                    <a:pt x="113294" y="-33"/>
                    <a:pt x="145969" y="32574"/>
                    <a:pt x="145966" y="72792"/>
                  </a:cubicBezTo>
                  <a:close/>
                </a:path>
              </a:pathLst>
            </a:custGeom>
            <a:solidFill>
              <a:srgbClr val="2E55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2" name="Google Shape;152;p13"/>
          <p:cNvSpPr/>
          <p:nvPr/>
        </p:nvSpPr>
        <p:spPr>
          <a:xfrm>
            <a:off x="5879101" y="3308133"/>
            <a:ext cx="1227567" cy="1188272"/>
          </a:xfrm>
          <a:custGeom>
            <a:avLst/>
            <a:gdLst/>
            <a:ahLst/>
            <a:cxnLst/>
            <a:rect l="l" t="t" r="r" b="b"/>
            <a:pathLst>
              <a:path w="2080622" h="2075584" extrusionOk="0">
                <a:moveTo>
                  <a:pt x="1775885" y="1771582"/>
                </a:moveTo>
                <a:cubicBezTo>
                  <a:pt x="1369617" y="2176863"/>
                  <a:pt x="710928" y="2176860"/>
                  <a:pt x="304664" y="1771575"/>
                </a:cubicBezTo>
                <a:cubicBezTo>
                  <a:pt x="-101601" y="1366290"/>
                  <a:pt x="-101598" y="709196"/>
                  <a:pt x="304671" y="303915"/>
                </a:cubicBezTo>
                <a:cubicBezTo>
                  <a:pt x="710936" y="-101363"/>
                  <a:pt x="1369620" y="-101363"/>
                  <a:pt x="1775885" y="303915"/>
                </a:cubicBezTo>
                <a:cubicBezTo>
                  <a:pt x="2182154" y="709195"/>
                  <a:pt x="2182158" y="1366288"/>
                  <a:pt x="1775894" y="1771573"/>
                </a:cubicBezTo>
                <a:cubicBezTo>
                  <a:pt x="1775891" y="1771576"/>
                  <a:pt x="1775889" y="1771579"/>
                  <a:pt x="1775885" y="177158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13"/>
          <p:cNvSpPr/>
          <p:nvPr/>
        </p:nvSpPr>
        <p:spPr>
          <a:xfrm>
            <a:off x="8273816" y="2854431"/>
            <a:ext cx="776602" cy="661273"/>
          </a:xfrm>
          <a:custGeom>
            <a:avLst/>
            <a:gdLst/>
            <a:ahLst/>
            <a:cxnLst/>
            <a:rect l="l" t="t" r="r" b="b"/>
            <a:pathLst>
              <a:path w="826172" h="720733" extrusionOk="0">
                <a:moveTo>
                  <a:pt x="568776" y="705444"/>
                </a:moveTo>
                <a:cubicBezTo>
                  <a:pt x="759820" y="648190"/>
                  <a:pt x="868166" y="447279"/>
                  <a:pt x="810772" y="256697"/>
                </a:cubicBezTo>
                <a:cubicBezTo>
                  <a:pt x="753379" y="66115"/>
                  <a:pt x="551980" y="-41968"/>
                  <a:pt x="360936" y="15287"/>
                </a:cubicBezTo>
                <a:cubicBezTo>
                  <a:pt x="205271" y="61939"/>
                  <a:pt x="100017" y="206569"/>
                  <a:pt x="103763" y="368670"/>
                </a:cubicBezTo>
                <a:lnTo>
                  <a:pt x="-33" y="499668"/>
                </a:lnTo>
                <a:lnTo>
                  <a:pt x="158977" y="551928"/>
                </a:lnTo>
                <a:cubicBezTo>
                  <a:pt x="245410" y="689231"/>
                  <a:pt x="413112" y="752054"/>
                  <a:pt x="568776" y="705444"/>
                </a:cubicBezTo>
                <a:close/>
              </a:path>
            </a:pathLst>
          </a:custGeom>
          <a:solidFill>
            <a:srgbClr val="87AF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4" name="Google Shape;154;p13"/>
          <p:cNvGrpSpPr/>
          <p:nvPr/>
        </p:nvGrpSpPr>
        <p:grpSpPr>
          <a:xfrm>
            <a:off x="8552138" y="3015885"/>
            <a:ext cx="322871" cy="315410"/>
            <a:chOff x="7144416" y="2748819"/>
            <a:chExt cx="343882" cy="345088"/>
          </a:xfrm>
        </p:grpSpPr>
        <p:grpSp>
          <p:nvGrpSpPr>
            <p:cNvPr id="155" name="Google Shape;155;p13"/>
            <p:cNvGrpSpPr/>
            <p:nvPr/>
          </p:nvGrpSpPr>
          <p:grpSpPr>
            <a:xfrm>
              <a:off x="7212952" y="2748819"/>
              <a:ext cx="203009" cy="345088"/>
              <a:chOff x="7212952" y="2748819"/>
              <a:chExt cx="203009" cy="345088"/>
            </a:xfrm>
          </p:grpSpPr>
          <p:sp>
            <p:nvSpPr>
              <p:cNvPr id="156" name="Google Shape;156;p13"/>
              <p:cNvSpPr/>
              <p:nvPr/>
            </p:nvSpPr>
            <p:spPr>
              <a:xfrm>
                <a:off x="7252795" y="2748819"/>
                <a:ext cx="122349" cy="122053"/>
              </a:xfrm>
              <a:custGeom>
                <a:avLst/>
                <a:gdLst/>
                <a:ahLst/>
                <a:cxnLst/>
                <a:rect l="l" t="t" r="r" b="b"/>
                <a:pathLst>
                  <a:path w="122349" h="122053" extrusionOk="0">
                    <a:moveTo>
                      <a:pt x="122317" y="60977"/>
                    </a:moveTo>
                    <a:cubicBezTo>
                      <a:pt x="122320" y="94681"/>
                      <a:pt x="94934" y="122006"/>
                      <a:pt x="61148" y="122009"/>
                    </a:cubicBezTo>
                    <a:cubicBezTo>
                      <a:pt x="27362" y="122013"/>
                      <a:pt x="-29" y="94693"/>
                      <a:pt x="-33" y="60989"/>
                    </a:cubicBezTo>
                    <a:cubicBezTo>
                      <a:pt x="-36" y="27285"/>
                      <a:pt x="27349" y="-40"/>
                      <a:pt x="61135" y="-44"/>
                    </a:cubicBezTo>
                    <a:cubicBezTo>
                      <a:pt x="94916" y="-34"/>
                      <a:pt x="122299" y="27278"/>
                      <a:pt x="122317" y="60977"/>
                    </a:cubicBezTo>
                    <a:close/>
                  </a:path>
                </a:pathLst>
              </a:custGeom>
              <a:solidFill>
                <a:srgbClr val="1C1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13"/>
              <p:cNvSpPr/>
              <p:nvPr/>
            </p:nvSpPr>
            <p:spPr>
              <a:xfrm>
                <a:off x="7212952" y="2892238"/>
                <a:ext cx="203009" cy="201669"/>
              </a:xfrm>
              <a:custGeom>
                <a:avLst/>
                <a:gdLst/>
                <a:ahLst/>
                <a:cxnLst/>
                <a:rect l="l" t="t" r="r" b="b"/>
                <a:pathLst>
                  <a:path w="203009" h="201669" extrusionOk="0">
                    <a:moveTo>
                      <a:pt x="2132" y="201626"/>
                    </a:moveTo>
                    <a:lnTo>
                      <a:pt x="200892" y="201626"/>
                    </a:lnTo>
                    <a:lnTo>
                      <a:pt x="202925" y="63812"/>
                    </a:lnTo>
                    <a:cubicBezTo>
                      <a:pt x="204301" y="29946"/>
                      <a:pt x="177896" y="1379"/>
                      <a:pt x="143948" y="7"/>
                    </a:cubicBezTo>
                    <a:cubicBezTo>
                      <a:pt x="143020" y="-31"/>
                      <a:pt x="142091" y="-47"/>
                      <a:pt x="141162" y="-43"/>
                    </a:cubicBezTo>
                    <a:lnTo>
                      <a:pt x="61663" y="-43"/>
                    </a:lnTo>
                    <a:cubicBezTo>
                      <a:pt x="27764" y="-217"/>
                      <a:pt x="142" y="27056"/>
                      <a:pt x="-32" y="60873"/>
                    </a:cubicBezTo>
                    <a:cubicBezTo>
                      <a:pt x="-37" y="61853"/>
                      <a:pt x="-19" y="62833"/>
                      <a:pt x="23" y="63812"/>
                    </a:cubicBezTo>
                    <a:close/>
                  </a:path>
                </a:pathLst>
              </a:custGeom>
              <a:solidFill>
                <a:srgbClr val="1C1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8" name="Google Shape;158;p13"/>
            <p:cNvGrpSpPr/>
            <p:nvPr/>
          </p:nvGrpSpPr>
          <p:grpSpPr>
            <a:xfrm>
              <a:off x="7376756" y="2783239"/>
              <a:ext cx="111542" cy="295203"/>
              <a:chOff x="7376756" y="2783239"/>
              <a:chExt cx="111542" cy="295203"/>
            </a:xfrm>
          </p:grpSpPr>
          <p:sp>
            <p:nvSpPr>
              <p:cNvPr id="159" name="Google Shape;159;p13"/>
              <p:cNvSpPr/>
              <p:nvPr/>
            </p:nvSpPr>
            <p:spPr>
              <a:xfrm>
                <a:off x="7401822" y="2890112"/>
                <a:ext cx="86476" cy="188330"/>
              </a:xfrm>
              <a:custGeom>
                <a:avLst/>
                <a:gdLst/>
                <a:ahLst/>
                <a:cxnLst/>
                <a:rect l="l" t="t" r="r" b="b"/>
                <a:pathLst>
                  <a:path w="86476" h="188330" extrusionOk="0">
                    <a:moveTo>
                      <a:pt x="38687" y="-44"/>
                    </a:moveTo>
                    <a:lnTo>
                      <a:pt x="-33" y="-44"/>
                    </a:lnTo>
                    <a:cubicBezTo>
                      <a:pt x="24312" y="12894"/>
                      <a:pt x="39201" y="38482"/>
                      <a:pt x="38388" y="65987"/>
                    </a:cubicBezTo>
                    <a:lnTo>
                      <a:pt x="35487" y="188287"/>
                    </a:lnTo>
                    <a:lnTo>
                      <a:pt x="82988" y="170410"/>
                    </a:lnTo>
                    <a:lnTo>
                      <a:pt x="86089" y="56708"/>
                    </a:lnTo>
                    <a:cubicBezTo>
                      <a:pt x="89338" y="23328"/>
                      <a:pt x="69990" y="-44"/>
                      <a:pt x="38687" y="-44"/>
                    </a:cubicBezTo>
                    <a:close/>
                  </a:path>
                </a:pathLst>
              </a:custGeom>
              <a:solidFill>
                <a:srgbClr val="1C1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13"/>
              <p:cNvSpPr/>
              <p:nvPr/>
            </p:nvSpPr>
            <p:spPr>
              <a:xfrm>
                <a:off x="7376756" y="2783239"/>
                <a:ext cx="80789" cy="91097"/>
              </a:xfrm>
              <a:custGeom>
                <a:avLst/>
                <a:gdLst/>
                <a:ahLst/>
                <a:cxnLst/>
                <a:rect l="l" t="t" r="r" b="b"/>
                <a:pathLst>
                  <a:path w="80789" h="91097" extrusionOk="0">
                    <a:moveTo>
                      <a:pt x="35090" y="-43"/>
                    </a:moveTo>
                    <a:cubicBezTo>
                      <a:pt x="28129" y="-62"/>
                      <a:pt x="21258" y="1522"/>
                      <a:pt x="15011" y="4585"/>
                    </a:cubicBezTo>
                    <a:cubicBezTo>
                      <a:pt x="22828" y="28931"/>
                      <a:pt x="17100" y="55587"/>
                      <a:pt x="-33" y="74599"/>
                    </a:cubicBezTo>
                    <a:cubicBezTo>
                      <a:pt x="16074" y="93953"/>
                      <a:pt x="44860" y="96618"/>
                      <a:pt x="64262" y="80549"/>
                    </a:cubicBezTo>
                    <a:cubicBezTo>
                      <a:pt x="83664" y="64481"/>
                      <a:pt x="86334" y="35765"/>
                      <a:pt x="70227" y="16410"/>
                    </a:cubicBezTo>
                    <a:cubicBezTo>
                      <a:pt x="61551" y="5985"/>
                      <a:pt x="48673" y="-45"/>
                      <a:pt x="35090" y="-43"/>
                    </a:cubicBezTo>
                    <a:close/>
                  </a:path>
                </a:pathLst>
              </a:custGeom>
              <a:solidFill>
                <a:srgbClr val="1C1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1" name="Google Shape;161;p13"/>
            <p:cNvGrpSpPr/>
            <p:nvPr/>
          </p:nvGrpSpPr>
          <p:grpSpPr>
            <a:xfrm>
              <a:off x="7144416" y="2783193"/>
              <a:ext cx="108750" cy="295249"/>
              <a:chOff x="7144416" y="2783193"/>
              <a:chExt cx="108750" cy="295249"/>
            </a:xfrm>
          </p:grpSpPr>
          <p:sp>
            <p:nvSpPr>
              <p:cNvPr id="162" name="Google Shape;162;p13"/>
              <p:cNvSpPr/>
              <p:nvPr/>
            </p:nvSpPr>
            <p:spPr>
              <a:xfrm>
                <a:off x="7144416" y="2890112"/>
                <a:ext cx="82048" cy="188330"/>
              </a:xfrm>
              <a:custGeom>
                <a:avLst/>
                <a:gdLst/>
                <a:ahLst/>
                <a:cxnLst/>
                <a:rect l="l" t="t" r="r" b="b"/>
                <a:pathLst>
                  <a:path w="82048" h="188330" extrusionOk="0">
                    <a:moveTo>
                      <a:pt x="47723" y="-44"/>
                    </a:moveTo>
                    <a:lnTo>
                      <a:pt x="82016" y="-44"/>
                    </a:lnTo>
                    <a:cubicBezTo>
                      <a:pt x="57673" y="12893"/>
                      <a:pt x="42791" y="38484"/>
                      <a:pt x="43619" y="65987"/>
                    </a:cubicBezTo>
                    <a:lnTo>
                      <a:pt x="46508" y="188287"/>
                    </a:lnTo>
                    <a:lnTo>
                      <a:pt x="3423" y="170410"/>
                    </a:lnTo>
                    <a:lnTo>
                      <a:pt x="322" y="56708"/>
                    </a:lnTo>
                    <a:cubicBezTo>
                      <a:pt x="-2927" y="23328"/>
                      <a:pt x="16407" y="-44"/>
                      <a:pt x="47723" y="-44"/>
                    </a:cubicBezTo>
                    <a:close/>
                  </a:path>
                </a:pathLst>
              </a:custGeom>
              <a:solidFill>
                <a:srgbClr val="1C1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13"/>
              <p:cNvSpPr/>
              <p:nvPr/>
            </p:nvSpPr>
            <p:spPr>
              <a:xfrm>
                <a:off x="7174255" y="2783193"/>
                <a:ext cx="78911" cy="91120"/>
              </a:xfrm>
              <a:custGeom>
                <a:avLst/>
                <a:gdLst/>
                <a:ahLst/>
                <a:cxnLst/>
                <a:rect l="l" t="t" r="r" b="b"/>
                <a:pathLst>
                  <a:path w="78911" h="91120" extrusionOk="0">
                    <a:moveTo>
                      <a:pt x="58390" y="26603"/>
                    </a:moveTo>
                    <a:cubicBezTo>
                      <a:pt x="58384" y="18611"/>
                      <a:pt x="59717" y="10674"/>
                      <a:pt x="62334" y="3120"/>
                    </a:cubicBezTo>
                    <a:cubicBezTo>
                      <a:pt x="38859" y="-6075"/>
                      <a:pt x="12356" y="5454"/>
                      <a:pt x="3139" y="28872"/>
                    </a:cubicBezTo>
                    <a:cubicBezTo>
                      <a:pt x="-6079" y="52290"/>
                      <a:pt x="5478" y="78728"/>
                      <a:pt x="28953" y="87924"/>
                    </a:cubicBezTo>
                    <a:cubicBezTo>
                      <a:pt x="46319" y="94726"/>
                      <a:pt x="66086" y="90306"/>
                      <a:pt x="78879" y="76760"/>
                    </a:cubicBezTo>
                    <a:cubicBezTo>
                      <a:pt x="65721" y="63368"/>
                      <a:pt x="58363" y="45355"/>
                      <a:pt x="58390" y="26603"/>
                    </a:cubicBezTo>
                    <a:close/>
                  </a:path>
                </a:pathLst>
              </a:custGeom>
              <a:solidFill>
                <a:srgbClr val="1C1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64" name="Google Shape;164;p13"/>
          <p:cNvSpPr/>
          <p:nvPr/>
        </p:nvSpPr>
        <p:spPr>
          <a:xfrm>
            <a:off x="3943094" y="2812861"/>
            <a:ext cx="764460" cy="661252"/>
          </a:xfrm>
          <a:custGeom>
            <a:avLst/>
            <a:gdLst/>
            <a:ahLst/>
            <a:cxnLst/>
            <a:rect l="l" t="t" r="r" b="b"/>
            <a:pathLst>
              <a:path w="813255" h="720711" extrusionOk="0">
                <a:moveTo>
                  <a:pt x="229495" y="695841"/>
                </a:moveTo>
                <a:cubicBezTo>
                  <a:pt x="43765" y="623253"/>
                  <a:pt x="-47813" y="414209"/>
                  <a:pt x="24951" y="228929"/>
                </a:cubicBezTo>
                <a:cubicBezTo>
                  <a:pt x="97715" y="43648"/>
                  <a:pt x="307266" y="-47708"/>
                  <a:pt x="492997" y="24880"/>
                </a:cubicBezTo>
                <a:cubicBezTo>
                  <a:pt x="644331" y="84025"/>
                  <a:pt x="737423" y="236723"/>
                  <a:pt x="720454" y="397977"/>
                </a:cubicBezTo>
                <a:lnTo>
                  <a:pt x="813223" y="536980"/>
                </a:lnTo>
                <a:lnTo>
                  <a:pt x="650467" y="576138"/>
                </a:lnTo>
                <a:cubicBezTo>
                  <a:pt x="553109" y="705960"/>
                  <a:pt x="380835" y="754946"/>
                  <a:pt x="229495" y="695841"/>
                </a:cubicBezTo>
                <a:close/>
              </a:path>
            </a:pathLst>
          </a:custGeom>
          <a:solidFill>
            <a:srgbClr val="1C1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5" name="Google Shape;165;p13"/>
          <p:cNvGrpSpPr/>
          <p:nvPr/>
        </p:nvGrpSpPr>
        <p:grpSpPr>
          <a:xfrm>
            <a:off x="4111582" y="2969846"/>
            <a:ext cx="348935" cy="338883"/>
            <a:chOff x="2414886" y="2698448"/>
            <a:chExt cx="371642" cy="370769"/>
          </a:xfrm>
        </p:grpSpPr>
        <p:sp>
          <p:nvSpPr>
            <p:cNvPr id="166" name="Google Shape;166;p13"/>
            <p:cNvSpPr/>
            <p:nvPr/>
          </p:nvSpPr>
          <p:spPr>
            <a:xfrm>
              <a:off x="2414886" y="2698448"/>
              <a:ext cx="371642" cy="370769"/>
            </a:xfrm>
            <a:custGeom>
              <a:avLst/>
              <a:gdLst/>
              <a:ahLst/>
              <a:cxnLst/>
              <a:rect l="l" t="t" r="r" b="b"/>
              <a:pathLst>
                <a:path w="371642" h="370769" extrusionOk="0">
                  <a:moveTo>
                    <a:pt x="329091" y="247097"/>
                  </a:moveTo>
                  <a:cubicBezTo>
                    <a:pt x="385770" y="190573"/>
                    <a:pt x="385785" y="98915"/>
                    <a:pt x="329123" y="42373"/>
                  </a:cubicBezTo>
                  <a:cubicBezTo>
                    <a:pt x="272462" y="-14170"/>
                    <a:pt x="180581" y="-14184"/>
                    <a:pt x="123901" y="42340"/>
                  </a:cubicBezTo>
                  <a:cubicBezTo>
                    <a:pt x="71431" y="94667"/>
                    <a:pt x="66977" y="178048"/>
                    <a:pt x="113576" y="235641"/>
                  </a:cubicBezTo>
                  <a:lnTo>
                    <a:pt x="97664" y="251514"/>
                  </a:lnTo>
                  <a:cubicBezTo>
                    <a:pt x="93358" y="248882"/>
                    <a:pt x="88247" y="247885"/>
                    <a:pt x="83264" y="248705"/>
                  </a:cubicBezTo>
                  <a:cubicBezTo>
                    <a:pt x="82914" y="248757"/>
                    <a:pt x="82570" y="248840"/>
                    <a:pt x="82234" y="248954"/>
                  </a:cubicBezTo>
                  <a:cubicBezTo>
                    <a:pt x="82005" y="249051"/>
                    <a:pt x="81788" y="249175"/>
                    <a:pt x="81589" y="249325"/>
                  </a:cubicBezTo>
                  <a:cubicBezTo>
                    <a:pt x="81047" y="249475"/>
                    <a:pt x="80543" y="249741"/>
                    <a:pt x="80114" y="250104"/>
                  </a:cubicBezTo>
                  <a:lnTo>
                    <a:pt x="79618" y="250586"/>
                  </a:lnTo>
                  <a:lnTo>
                    <a:pt x="79580" y="250611"/>
                  </a:lnTo>
                  <a:lnTo>
                    <a:pt x="79543" y="250649"/>
                  </a:lnTo>
                  <a:lnTo>
                    <a:pt x="6617" y="323422"/>
                  </a:lnTo>
                  <a:cubicBezTo>
                    <a:pt x="-2250" y="332335"/>
                    <a:pt x="-2250" y="346715"/>
                    <a:pt x="6617" y="355627"/>
                  </a:cubicBezTo>
                  <a:lnTo>
                    <a:pt x="15138" y="364090"/>
                  </a:lnTo>
                  <a:cubicBezTo>
                    <a:pt x="24062" y="372934"/>
                    <a:pt x="38467" y="372939"/>
                    <a:pt x="47397" y="364102"/>
                  </a:cubicBezTo>
                  <a:lnTo>
                    <a:pt x="120893" y="290783"/>
                  </a:lnTo>
                  <a:cubicBezTo>
                    <a:pt x="121905" y="289706"/>
                    <a:pt x="122472" y="288288"/>
                    <a:pt x="122481" y="286812"/>
                  </a:cubicBezTo>
                  <a:cubicBezTo>
                    <a:pt x="122969" y="282097"/>
                    <a:pt x="121921" y="277351"/>
                    <a:pt x="119491" y="273277"/>
                  </a:cubicBezTo>
                  <a:lnTo>
                    <a:pt x="135392" y="257404"/>
                  </a:lnTo>
                  <a:cubicBezTo>
                    <a:pt x="193112" y="303848"/>
                    <a:pt x="276650" y="299403"/>
                    <a:pt x="329091" y="247097"/>
                  </a:cubicBezTo>
                  <a:close/>
                  <a:moveTo>
                    <a:pt x="145809" y="225235"/>
                  </a:moveTo>
                  <a:cubicBezTo>
                    <a:pt x="101249" y="180780"/>
                    <a:pt x="101252" y="108706"/>
                    <a:pt x="145816" y="64254"/>
                  </a:cubicBezTo>
                  <a:cubicBezTo>
                    <a:pt x="190379" y="19801"/>
                    <a:pt x="262628" y="19804"/>
                    <a:pt x="307188" y="64260"/>
                  </a:cubicBezTo>
                  <a:cubicBezTo>
                    <a:pt x="351748" y="108716"/>
                    <a:pt x="351745" y="180790"/>
                    <a:pt x="307182" y="225242"/>
                  </a:cubicBezTo>
                  <a:cubicBezTo>
                    <a:pt x="307180" y="225244"/>
                    <a:pt x="307178" y="225246"/>
                    <a:pt x="307176" y="225248"/>
                  </a:cubicBezTo>
                  <a:cubicBezTo>
                    <a:pt x="262620" y="269697"/>
                    <a:pt x="190381" y="269698"/>
                    <a:pt x="145825" y="225251"/>
                  </a:cubicBezTo>
                  <a:cubicBezTo>
                    <a:pt x="145820" y="225246"/>
                    <a:pt x="145814" y="225241"/>
                    <a:pt x="145809" y="22523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13"/>
            <p:cNvSpPr/>
            <p:nvPr/>
          </p:nvSpPr>
          <p:spPr>
            <a:xfrm>
              <a:off x="2672200" y="2773069"/>
              <a:ext cx="45944" cy="129292"/>
            </a:xfrm>
            <a:custGeom>
              <a:avLst/>
              <a:gdLst/>
              <a:ahLst/>
              <a:cxnLst/>
              <a:rect l="l" t="t" r="r" b="b"/>
              <a:pathLst>
                <a:path w="45944" h="129292" extrusionOk="0">
                  <a:moveTo>
                    <a:pt x="14044" y="127540"/>
                  </a:moveTo>
                  <a:cubicBezTo>
                    <a:pt x="20442" y="131134"/>
                    <a:pt x="28549" y="128874"/>
                    <a:pt x="32151" y="122491"/>
                  </a:cubicBezTo>
                  <a:cubicBezTo>
                    <a:pt x="32156" y="122483"/>
                    <a:pt x="32160" y="122475"/>
                    <a:pt x="32165" y="122467"/>
                  </a:cubicBezTo>
                  <a:cubicBezTo>
                    <a:pt x="53164" y="85217"/>
                    <a:pt x="49886" y="39065"/>
                    <a:pt x="23830" y="5141"/>
                  </a:cubicBezTo>
                  <a:cubicBezTo>
                    <a:pt x="19349" y="-672"/>
                    <a:pt x="10992" y="-1761"/>
                    <a:pt x="5164" y="2709"/>
                  </a:cubicBezTo>
                  <a:cubicBezTo>
                    <a:pt x="-641" y="7163"/>
                    <a:pt x="-1750" y="15459"/>
                    <a:pt x="2684" y="21274"/>
                  </a:cubicBezTo>
                  <a:cubicBezTo>
                    <a:pt x="22280" y="46769"/>
                    <a:pt x="24748" y="81463"/>
                    <a:pt x="8959" y="109463"/>
                  </a:cubicBezTo>
                  <a:cubicBezTo>
                    <a:pt x="6026" y="114653"/>
                    <a:pt x="6925" y="121157"/>
                    <a:pt x="11155" y="125362"/>
                  </a:cubicBezTo>
                  <a:cubicBezTo>
                    <a:pt x="12012" y="126218"/>
                    <a:pt x="12985" y="126951"/>
                    <a:pt x="14044" y="12754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8" name="Google Shape;168;p13"/>
          <p:cNvSpPr/>
          <p:nvPr/>
        </p:nvSpPr>
        <p:spPr>
          <a:xfrm>
            <a:off x="7491405" y="5318815"/>
            <a:ext cx="679043" cy="709711"/>
          </a:xfrm>
          <a:custGeom>
            <a:avLst/>
            <a:gdLst/>
            <a:ahLst/>
            <a:cxnLst/>
            <a:rect l="l" t="t" r="r" b="b"/>
            <a:pathLst>
              <a:path w="722386" h="773527" extrusionOk="0">
                <a:moveTo>
                  <a:pt x="52958" y="601053"/>
                </a:moveTo>
                <a:cubicBezTo>
                  <a:pt x="156999" y="770834"/>
                  <a:pt x="379310" y="824331"/>
                  <a:pt x="549503" y="720542"/>
                </a:cubicBezTo>
                <a:cubicBezTo>
                  <a:pt x="719696" y="616753"/>
                  <a:pt x="773324" y="394981"/>
                  <a:pt x="669283" y="225199"/>
                </a:cubicBezTo>
                <a:cubicBezTo>
                  <a:pt x="584510" y="86861"/>
                  <a:pt x="417551" y="22049"/>
                  <a:pt x="261343" y="66841"/>
                </a:cubicBezTo>
                <a:lnTo>
                  <a:pt x="107975" y="-44"/>
                </a:lnTo>
                <a:lnTo>
                  <a:pt x="97682" y="166661"/>
                </a:lnTo>
                <a:cubicBezTo>
                  <a:pt x="-13472" y="284941"/>
                  <a:pt x="-31774" y="462703"/>
                  <a:pt x="52958" y="601053"/>
                </a:cubicBezTo>
                <a:close/>
              </a:path>
            </a:pathLst>
          </a:custGeom>
          <a:solidFill>
            <a:srgbClr val="2E55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9" name="Google Shape;169;p13"/>
          <p:cNvGrpSpPr/>
          <p:nvPr/>
        </p:nvGrpSpPr>
        <p:grpSpPr>
          <a:xfrm>
            <a:off x="7658401" y="5523594"/>
            <a:ext cx="343168" cy="347568"/>
            <a:chOff x="6172566" y="5499570"/>
            <a:chExt cx="365500" cy="380271"/>
          </a:xfrm>
        </p:grpSpPr>
        <p:sp>
          <p:nvSpPr>
            <p:cNvPr id="170" name="Google Shape;170;p13"/>
            <p:cNvSpPr/>
            <p:nvPr/>
          </p:nvSpPr>
          <p:spPr>
            <a:xfrm>
              <a:off x="6172618" y="5617391"/>
              <a:ext cx="365369" cy="222616"/>
            </a:xfrm>
            <a:custGeom>
              <a:avLst/>
              <a:gdLst/>
              <a:ahLst/>
              <a:cxnLst/>
              <a:rect l="l" t="t" r="r" b="b"/>
              <a:pathLst>
                <a:path w="365369" h="222616" extrusionOk="0">
                  <a:moveTo>
                    <a:pt x="361652" y="1589"/>
                  </a:moveTo>
                  <a:lnTo>
                    <a:pt x="227259" y="192246"/>
                  </a:lnTo>
                  <a:cubicBezTo>
                    <a:pt x="219167" y="202797"/>
                    <a:pt x="205244" y="207044"/>
                    <a:pt x="192620" y="202812"/>
                  </a:cubicBezTo>
                  <a:lnTo>
                    <a:pt x="11929" y="133898"/>
                  </a:lnTo>
                  <a:cubicBezTo>
                    <a:pt x="8166" y="132537"/>
                    <a:pt x="4925" y="130032"/>
                    <a:pt x="2666" y="126735"/>
                  </a:cubicBezTo>
                  <a:cubicBezTo>
                    <a:pt x="-2399" y="134582"/>
                    <a:pt x="-128" y="145040"/>
                    <a:pt x="7739" y="150093"/>
                  </a:cubicBezTo>
                  <a:cubicBezTo>
                    <a:pt x="9040" y="150929"/>
                    <a:pt x="10450" y="151583"/>
                    <a:pt x="11929" y="152037"/>
                  </a:cubicBezTo>
                  <a:lnTo>
                    <a:pt x="192620" y="220926"/>
                  </a:lnTo>
                  <a:cubicBezTo>
                    <a:pt x="205232" y="225200"/>
                    <a:pt x="219172" y="220968"/>
                    <a:pt x="227259" y="210409"/>
                  </a:cubicBezTo>
                  <a:lnTo>
                    <a:pt x="361652" y="19727"/>
                  </a:lnTo>
                  <a:cubicBezTo>
                    <a:pt x="366157" y="14019"/>
                    <a:pt x="366569" y="6099"/>
                    <a:pt x="362680" y="-44"/>
                  </a:cubicBezTo>
                  <a:cubicBezTo>
                    <a:pt x="362345" y="500"/>
                    <a:pt x="362024" y="1044"/>
                    <a:pt x="361652" y="15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3"/>
            <p:cNvSpPr/>
            <p:nvPr/>
          </p:nvSpPr>
          <p:spPr>
            <a:xfrm>
              <a:off x="6172578" y="5655856"/>
              <a:ext cx="365432" cy="223985"/>
            </a:xfrm>
            <a:custGeom>
              <a:avLst/>
              <a:gdLst/>
              <a:ahLst/>
              <a:cxnLst/>
              <a:rect l="l" t="t" r="r" b="b"/>
              <a:pathLst>
                <a:path w="365432" h="223985" extrusionOk="0">
                  <a:moveTo>
                    <a:pt x="361693" y="-31"/>
                  </a:moveTo>
                  <a:lnTo>
                    <a:pt x="227300" y="190639"/>
                  </a:lnTo>
                  <a:cubicBezTo>
                    <a:pt x="219205" y="201186"/>
                    <a:pt x="205276" y="205419"/>
                    <a:pt x="192661" y="201167"/>
                  </a:cubicBezTo>
                  <a:lnTo>
                    <a:pt x="11970" y="132278"/>
                  </a:lnTo>
                  <a:cubicBezTo>
                    <a:pt x="8763" y="131101"/>
                    <a:pt x="5918" y="129114"/>
                    <a:pt x="3711" y="126512"/>
                  </a:cubicBezTo>
                  <a:cubicBezTo>
                    <a:pt x="-2177" y="133846"/>
                    <a:pt x="-991" y="144552"/>
                    <a:pt x="6360" y="150427"/>
                  </a:cubicBezTo>
                  <a:cubicBezTo>
                    <a:pt x="8027" y="151759"/>
                    <a:pt x="9930" y="152766"/>
                    <a:pt x="11970" y="153397"/>
                  </a:cubicBezTo>
                  <a:lnTo>
                    <a:pt x="192661" y="222312"/>
                  </a:lnTo>
                  <a:cubicBezTo>
                    <a:pt x="205284" y="226562"/>
                    <a:pt x="219218" y="222312"/>
                    <a:pt x="227300" y="211746"/>
                  </a:cubicBezTo>
                  <a:lnTo>
                    <a:pt x="361693" y="21089"/>
                  </a:lnTo>
                  <a:cubicBezTo>
                    <a:pt x="366635" y="14907"/>
                    <a:pt x="366635" y="6138"/>
                    <a:pt x="361693" y="-4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13"/>
            <p:cNvSpPr/>
            <p:nvPr/>
          </p:nvSpPr>
          <p:spPr>
            <a:xfrm>
              <a:off x="6172566" y="5499570"/>
              <a:ext cx="365500" cy="300283"/>
            </a:xfrm>
            <a:custGeom>
              <a:avLst/>
              <a:gdLst/>
              <a:ahLst/>
              <a:cxnLst/>
              <a:rect l="l" t="t" r="r" b="b"/>
              <a:pathLst>
                <a:path w="365500" h="300283" extrusionOk="0">
                  <a:moveTo>
                    <a:pt x="353444" y="70489"/>
                  </a:moveTo>
                  <a:lnTo>
                    <a:pt x="172753" y="1588"/>
                  </a:lnTo>
                  <a:cubicBezTo>
                    <a:pt x="160133" y="-2664"/>
                    <a:pt x="146200" y="1581"/>
                    <a:pt x="138114" y="12142"/>
                  </a:cubicBezTo>
                  <a:lnTo>
                    <a:pt x="3747" y="202786"/>
                  </a:lnTo>
                  <a:cubicBezTo>
                    <a:pt x="-2167" y="210102"/>
                    <a:pt x="-1015" y="220813"/>
                    <a:pt x="6317" y="226712"/>
                  </a:cubicBezTo>
                  <a:cubicBezTo>
                    <a:pt x="7998" y="228063"/>
                    <a:pt x="9920" y="229085"/>
                    <a:pt x="11981" y="229721"/>
                  </a:cubicBezTo>
                  <a:lnTo>
                    <a:pt x="192672" y="298610"/>
                  </a:lnTo>
                  <a:cubicBezTo>
                    <a:pt x="205293" y="302859"/>
                    <a:pt x="219224" y="298615"/>
                    <a:pt x="227311" y="288056"/>
                  </a:cubicBezTo>
                  <a:lnTo>
                    <a:pt x="361704" y="97399"/>
                  </a:lnTo>
                  <a:cubicBezTo>
                    <a:pt x="367605" y="90079"/>
                    <a:pt x="366440" y="79373"/>
                    <a:pt x="359102" y="73487"/>
                  </a:cubicBezTo>
                  <a:cubicBezTo>
                    <a:pt x="357423" y="72140"/>
                    <a:pt x="355503" y="71123"/>
                    <a:pt x="353444" y="70489"/>
                  </a:cubicBezTo>
                  <a:close/>
                  <a:moveTo>
                    <a:pt x="210718" y="177238"/>
                  </a:moveTo>
                  <a:lnTo>
                    <a:pt x="107083" y="135395"/>
                  </a:lnTo>
                  <a:lnTo>
                    <a:pt x="153716" y="66753"/>
                  </a:lnTo>
                  <a:lnTo>
                    <a:pt x="258106" y="10822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3" name="Google Shape;173;p13"/>
          <p:cNvSpPr/>
          <p:nvPr/>
        </p:nvSpPr>
        <p:spPr>
          <a:xfrm>
            <a:off x="4854559" y="5318815"/>
            <a:ext cx="679045" cy="709714"/>
          </a:xfrm>
          <a:custGeom>
            <a:avLst/>
            <a:gdLst/>
            <a:ahLst/>
            <a:cxnLst/>
            <a:rect l="l" t="t" r="r" b="b"/>
            <a:pathLst>
              <a:path w="722388" h="773530" extrusionOk="0">
                <a:moveTo>
                  <a:pt x="669364" y="601053"/>
                </a:moveTo>
                <a:cubicBezTo>
                  <a:pt x="565325" y="770835"/>
                  <a:pt x="343015" y="824334"/>
                  <a:pt x="172820" y="720547"/>
                </a:cubicBezTo>
                <a:cubicBezTo>
                  <a:pt x="2626" y="616759"/>
                  <a:pt x="-51003" y="394987"/>
                  <a:pt x="53036" y="225205"/>
                </a:cubicBezTo>
                <a:cubicBezTo>
                  <a:pt x="137807" y="86868"/>
                  <a:pt x="304761" y="22054"/>
                  <a:pt x="460968" y="66841"/>
                </a:cubicBezTo>
                <a:lnTo>
                  <a:pt x="614348" y="-44"/>
                </a:lnTo>
                <a:lnTo>
                  <a:pt x="624630" y="166661"/>
                </a:lnTo>
                <a:cubicBezTo>
                  <a:pt x="735793" y="284935"/>
                  <a:pt x="754100" y="462702"/>
                  <a:pt x="669364" y="601053"/>
                </a:cubicBezTo>
                <a:close/>
              </a:path>
            </a:pathLst>
          </a:custGeom>
          <a:solidFill>
            <a:srgbClr val="8EB0B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13"/>
          <p:cNvSpPr/>
          <p:nvPr/>
        </p:nvSpPr>
        <p:spPr>
          <a:xfrm>
            <a:off x="6157972" y="1246211"/>
            <a:ext cx="679019" cy="774876"/>
          </a:xfrm>
          <a:custGeom>
            <a:avLst/>
            <a:gdLst/>
            <a:ahLst/>
            <a:cxnLst/>
            <a:rect l="l" t="t" r="r" b="b"/>
            <a:pathLst>
              <a:path w="722361" h="844552" extrusionOk="0">
                <a:moveTo>
                  <a:pt x="722329" y="360270"/>
                </a:moveTo>
                <a:cubicBezTo>
                  <a:pt x="722333" y="161279"/>
                  <a:pt x="560630" y="-39"/>
                  <a:pt x="361155" y="-44"/>
                </a:cubicBezTo>
                <a:cubicBezTo>
                  <a:pt x="161681" y="-48"/>
                  <a:pt x="-29" y="161264"/>
                  <a:pt x="-33" y="360255"/>
                </a:cubicBezTo>
                <a:cubicBezTo>
                  <a:pt x="-36" y="522403"/>
                  <a:pt x="108535" y="664578"/>
                  <a:pt x="265241" y="707635"/>
                </a:cubicBezTo>
                <a:lnTo>
                  <a:pt x="361160" y="844509"/>
                </a:lnTo>
                <a:lnTo>
                  <a:pt x="457066" y="707635"/>
                </a:lnTo>
                <a:cubicBezTo>
                  <a:pt x="613743" y="664546"/>
                  <a:pt x="722293" y="522398"/>
                  <a:pt x="722329" y="360270"/>
                </a:cubicBezTo>
                <a:close/>
              </a:path>
            </a:pathLst>
          </a:custGeom>
          <a:solidFill>
            <a:srgbClr val="D09E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5" name="Google Shape;175;p13"/>
          <p:cNvGrpSpPr/>
          <p:nvPr/>
        </p:nvGrpSpPr>
        <p:grpSpPr>
          <a:xfrm>
            <a:off x="6331115" y="1414907"/>
            <a:ext cx="345293" cy="362151"/>
            <a:chOff x="4760331" y="974831"/>
            <a:chExt cx="367763" cy="396226"/>
          </a:xfrm>
        </p:grpSpPr>
        <p:sp>
          <p:nvSpPr>
            <p:cNvPr id="176" name="Google Shape;176;p13"/>
            <p:cNvSpPr/>
            <p:nvPr/>
          </p:nvSpPr>
          <p:spPr>
            <a:xfrm>
              <a:off x="4958740" y="1179131"/>
              <a:ext cx="169354" cy="191926"/>
            </a:xfrm>
            <a:custGeom>
              <a:avLst/>
              <a:gdLst/>
              <a:ahLst/>
              <a:cxnLst/>
              <a:rect l="l" t="t" r="r" b="b"/>
              <a:pathLst>
                <a:path w="169354" h="191926" extrusionOk="0">
                  <a:moveTo>
                    <a:pt x="169355" y="90218"/>
                  </a:moveTo>
                  <a:lnTo>
                    <a:pt x="0" y="0"/>
                  </a:lnTo>
                  <a:lnTo>
                    <a:pt x="48603" y="185364"/>
                  </a:lnTo>
                  <a:lnTo>
                    <a:pt x="82512" y="130063"/>
                  </a:lnTo>
                  <a:lnTo>
                    <a:pt x="136309" y="191926"/>
                  </a:lnTo>
                  <a:lnTo>
                    <a:pt x="161125" y="170591"/>
                  </a:lnTo>
                  <a:lnTo>
                    <a:pt x="109728" y="111489"/>
                  </a:lnTo>
                  <a:lnTo>
                    <a:pt x="169355" y="90218"/>
                  </a:lnTo>
                  <a:close/>
                </a:path>
              </a:pathLst>
            </a:custGeom>
            <a:solidFill>
              <a:srgbClr val="1C1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13"/>
            <p:cNvSpPr/>
            <p:nvPr/>
          </p:nvSpPr>
          <p:spPr>
            <a:xfrm>
              <a:off x="4860510" y="1075493"/>
              <a:ext cx="161793" cy="161380"/>
            </a:xfrm>
            <a:custGeom>
              <a:avLst/>
              <a:gdLst/>
              <a:ahLst/>
              <a:cxnLst/>
              <a:rect l="l" t="t" r="r" b="b"/>
              <a:pathLst>
                <a:path w="161793" h="161380" extrusionOk="0">
                  <a:moveTo>
                    <a:pt x="77987" y="130035"/>
                  </a:moveTo>
                  <a:cubicBezTo>
                    <a:pt x="50605" y="128433"/>
                    <a:pt x="29710" y="104990"/>
                    <a:pt x="31316" y="77674"/>
                  </a:cubicBezTo>
                  <a:cubicBezTo>
                    <a:pt x="32922" y="50359"/>
                    <a:pt x="56422" y="29514"/>
                    <a:pt x="83804" y="31116"/>
                  </a:cubicBezTo>
                  <a:cubicBezTo>
                    <a:pt x="110075" y="32654"/>
                    <a:pt x="130584" y="54367"/>
                    <a:pt x="130560" y="80620"/>
                  </a:cubicBezTo>
                  <a:cubicBezTo>
                    <a:pt x="130589" y="85655"/>
                    <a:pt x="129832" y="90664"/>
                    <a:pt x="128316" y="95467"/>
                  </a:cubicBezTo>
                  <a:lnTo>
                    <a:pt x="156097" y="110263"/>
                  </a:lnTo>
                  <a:cubicBezTo>
                    <a:pt x="172488" y="68814"/>
                    <a:pt x="152092" y="21957"/>
                    <a:pt x="110542" y="5606"/>
                  </a:cubicBezTo>
                  <a:cubicBezTo>
                    <a:pt x="68992" y="-10745"/>
                    <a:pt x="22021" y="9602"/>
                    <a:pt x="5631" y="51052"/>
                  </a:cubicBezTo>
                  <a:cubicBezTo>
                    <a:pt x="-10760" y="92501"/>
                    <a:pt x="9636" y="139358"/>
                    <a:pt x="51186" y="155708"/>
                  </a:cubicBezTo>
                  <a:cubicBezTo>
                    <a:pt x="60645" y="159430"/>
                    <a:pt x="70721" y="161340"/>
                    <a:pt x="80889" y="161337"/>
                  </a:cubicBezTo>
                  <a:cubicBezTo>
                    <a:pt x="82651" y="161337"/>
                    <a:pt x="84361" y="161189"/>
                    <a:pt x="86110" y="161052"/>
                  </a:cubicBezTo>
                  <a:close/>
                </a:path>
              </a:pathLst>
            </a:custGeom>
            <a:solidFill>
              <a:srgbClr val="1C1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13"/>
            <p:cNvSpPr/>
            <p:nvPr/>
          </p:nvSpPr>
          <p:spPr>
            <a:xfrm>
              <a:off x="4760331" y="974831"/>
              <a:ext cx="359305" cy="358392"/>
            </a:xfrm>
            <a:custGeom>
              <a:avLst/>
              <a:gdLst/>
              <a:ahLst/>
              <a:cxnLst/>
              <a:rect l="l" t="t" r="r" b="b"/>
              <a:pathLst>
                <a:path w="359305" h="358392" extrusionOk="0">
                  <a:moveTo>
                    <a:pt x="196732" y="321980"/>
                  </a:moveTo>
                  <a:cubicBezTo>
                    <a:pt x="191545" y="322573"/>
                    <a:pt x="186327" y="322866"/>
                    <a:pt x="181105" y="322858"/>
                  </a:cubicBezTo>
                  <a:cubicBezTo>
                    <a:pt x="102737" y="322846"/>
                    <a:pt x="39218" y="259460"/>
                    <a:pt x="39231" y="181282"/>
                  </a:cubicBezTo>
                  <a:cubicBezTo>
                    <a:pt x="39243" y="103104"/>
                    <a:pt x="102783" y="39739"/>
                    <a:pt x="181151" y="39751"/>
                  </a:cubicBezTo>
                  <a:cubicBezTo>
                    <a:pt x="259518" y="39764"/>
                    <a:pt x="323038" y="103150"/>
                    <a:pt x="323025" y="181328"/>
                  </a:cubicBezTo>
                  <a:cubicBezTo>
                    <a:pt x="323022" y="200414"/>
                    <a:pt x="319150" y="219303"/>
                    <a:pt x="311641" y="236858"/>
                  </a:cubicBezTo>
                  <a:lnTo>
                    <a:pt x="343019" y="253561"/>
                  </a:lnTo>
                  <a:cubicBezTo>
                    <a:pt x="384201" y="163537"/>
                    <a:pt x="344430" y="57254"/>
                    <a:pt x="254188" y="16171"/>
                  </a:cubicBezTo>
                  <a:cubicBezTo>
                    <a:pt x="163945" y="-24911"/>
                    <a:pt x="57404" y="14763"/>
                    <a:pt x="16221" y="104787"/>
                  </a:cubicBezTo>
                  <a:cubicBezTo>
                    <a:pt x="-24961" y="194811"/>
                    <a:pt x="14810" y="301094"/>
                    <a:pt x="105052" y="342177"/>
                  </a:cubicBezTo>
                  <a:cubicBezTo>
                    <a:pt x="136551" y="356517"/>
                    <a:pt x="171532" y="361469"/>
                    <a:pt x="205786" y="356437"/>
                  </a:cubicBezTo>
                  <a:close/>
                </a:path>
              </a:pathLst>
            </a:custGeom>
            <a:solidFill>
              <a:srgbClr val="1C1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9" name="Google Shape;179;p13"/>
          <p:cNvGrpSpPr/>
          <p:nvPr/>
        </p:nvGrpSpPr>
        <p:grpSpPr>
          <a:xfrm>
            <a:off x="6218053" y="3629698"/>
            <a:ext cx="558395" cy="543345"/>
            <a:chOff x="4839159" y="1214629"/>
            <a:chExt cx="322660" cy="322632"/>
          </a:xfrm>
        </p:grpSpPr>
        <p:sp>
          <p:nvSpPr>
            <p:cNvPr id="180" name="Google Shape;180;p13"/>
            <p:cNvSpPr/>
            <p:nvPr/>
          </p:nvSpPr>
          <p:spPr>
            <a:xfrm>
              <a:off x="4839159" y="1233834"/>
              <a:ext cx="151833" cy="251402"/>
            </a:xfrm>
            <a:custGeom>
              <a:avLst/>
              <a:gdLst/>
              <a:ahLst/>
              <a:cxnLst/>
              <a:rect l="l" t="t" r="r" b="b"/>
              <a:pathLst>
                <a:path w="240052" h="397473" extrusionOk="0">
                  <a:moveTo>
                    <a:pt x="240052" y="218454"/>
                  </a:moveTo>
                  <a:lnTo>
                    <a:pt x="240052" y="0"/>
                  </a:lnTo>
                  <a:lnTo>
                    <a:pt x="224134" y="1051"/>
                  </a:lnTo>
                  <a:cubicBezTo>
                    <a:pt x="99004" y="9295"/>
                    <a:pt x="0" y="114069"/>
                    <a:pt x="0" y="239581"/>
                  </a:cubicBezTo>
                  <a:cubicBezTo>
                    <a:pt x="0" y="300119"/>
                    <a:pt x="23801" y="355308"/>
                    <a:pt x="61032" y="397473"/>
                  </a:cubicBezTo>
                  <a:close/>
                </a:path>
              </a:pathLst>
            </a:custGeom>
            <a:solidFill>
              <a:srgbClr val="1C1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13"/>
            <p:cNvSpPr/>
            <p:nvPr/>
          </p:nvSpPr>
          <p:spPr>
            <a:xfrm>
              <a:off x="4891144" y="1385429"/>
              <a:ext cx="251402" cy="151833"/>
            </a:xfrm>
            <a:custGeom>
              <a:avLst/>
              <a:gdLst/>
              <a:ahLst/>
              <a:cxnLst/>
              <a:rect l="l" t="t" r="r" b="b"/>
              <a:pathLst>
                <a:path w="397473" h="240052" extrusionOk="0">
                  <a:moveTo>
                    <a:pt x="0" y="179020"/>
                  </a:moveTo>
                  <a:cubicBezTo>
                    <a:pt x="42166" y="216251"/>
                    <a:pt x="97354" y="240052"/>
                    <a:pt x="157892" y="240052"/>
                  </a:cubicBezTo>
                  <a:cubicBezTo>
                    <a:pt x="283404" y="240052"/>
                    <a:pt x="388178" y="141048"/>
                    <a:pt x="396423" y="15918"/>
                  </a:cubicBezTo>
                  <a:lnTo>
                    <a:pt x="397473" y="0"/>
                  </a:lnTo>
                  <a:lnTo>
                    <a:pt x="179020" y="0"/>
                  </a:lnTo>
                  <a:close/>
                </a:path>
              </a:pathLst>
            </a:custGeom>
            <a:solidFill>
              <a:srgbClr val="1C1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13"/>
            <p:cNvSpPr/>
            <p:nvPr/>
          </p:nvSpPr>
          <p:spPr>
            <a:xfrm>
              <a:off x="5009958" y="1245640"/>
              <a:ext cx="94162" cy="107471"/>
            </a:xfrm>
            <a:custGeom>
              <a:avLst/>
              <a:gdLst/>
              <a:ahLst/>
              <a:cxnLst/>
              <a:rect l="l" t="t" r="r" b="b"/>
              <a:pathLst>
                <a:path w="148873" h="169914" extrusionOk="0">
                  <a:moveTo>
                    <a:pt x="0" y="122524"/>
                  </a:moveTo>
                  <a:lnTo>
                    <a:pt x="0" y="169915"/>
                  </a:lnTo>
                  <a:lnTo>
                    <a:pt x="148873" y="21042"/>
                  </a:lnTo>
                  <a:cubicBezTo>
                    <a:pt x="140484" y="13529"/>
                    <a:pt x="131804" y="6424"/>
                    <a:pt x="122524" y="0"/>
                  </a:cubicBezTo>
                  <a:close/>
                </a:path>
              </a:pathLst>
            </a:custGeom>
            <a:solidFill>
              <a:srgbClr val="1C1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3"/>
            <p:cNvSpPr/>
            <p:nvPr/>
          </p:nvSpPr>
          <p:spPr>
            <a:xfrm>
              <a:off x="5080050" y="1305413"/>
              <a:ext cx="81768" cy="61084"/>
            </a:xfrm>
            <a:custGeom>
              <a:avLst/>
              <a:gdLst/>
              <a:ahLst/>
              <a:cxnLst/>
              <a:rect l="l" t="t" r="r" b="b"/>
              <a:pathLst>
                <a:path w="129278" h="96575" extrusionOk="0">
                  <a:moveTo>
                    <a:pt x="96576" y="0"/>
                  </a:moveTo>
                  <a:lnTo>
                    <a:pt x="0" y="96576"/>
                  </a:lnTo>
                  <a:lnTo>
                    <a:pt x="129279" y="96576"/>
                  </a:lnTo>
                  <a:lnTo>
                    <a:pt x="126142" y="79008"/>
                  </a:lnTo>
                  <a:cubicBezTo>
                    <a:pt x="121135" y="50916"/>
                    <a:pt x="109622" y="24373"/>
                    <a:pt x="96576" y="0"/>
                  </a:cubicBezTo>
                  <a:close/>
                </a:path>
              </a:pathLst>
            </a:custGeom>
            <a:solidFill>
              <a:srgbClr val="1C1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3"/>
            <p:cNvSpPr/>
            <p:nvPr/>
          </p:nvSpPr>
          <p:spPr>
            <a:xfrm>
              <a:off x="5023327" y="1272322"/>
              <a:ext cx="107471" cy="94162"/>
            </a:xfrm>
            <a:custGeom>
              <a:avLst/>
              <a:gdLst/>
              <a:ahLst/>
              <a:cxnLst/>
              <a:rect l="l" t="t" r="r" b="b"/>
              <a:pathLst>
                <a:path w="169914" h="148873" extrusionOk="0">
                  <a:moveTo>
                    <a:pt x="169915" y="26349"/>
                  </a:moveTo>
                  <a:cubicBezTo>
                    <a:pt x="163491" y="17069"/>
                    <a:pt x="156386" y="8389"/>
                    <a:pt x="148873" y="0"/>
                  </a:cubicBezTo>
                  <a:lnTo>
                    <a:pt x="0" y="148873"/>
                  </a:lnTo>
                  <a:lnTo>
                    <a:pt x="47391" y="148873"/>
                  </a:lnTo>
                  <a:close/>
                </a:path>
              </a:pathLst>
            </a:custGeom>
            <a:solidFill>
              <a:srgbClr val="1C1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13"/>
            <p:cNvSpPr/>
            <p:nvPr/>
          </p:nvSpPr>
          <p:spPr>
            <a:xfrm>
              <a:off x="5009958" y="1214629"/>
              <a:ext cx="61084" cy="81768"/>
            </a:xfrm>
            <a:custGeom>
              <a:avLst/>
              <a:gdLst/>
              <a:ahLst/>
              <a:cxnLst/>
              <a:rect l="l" t="t" r="r" b="b"/>
              <a:pathLst>
                <a:path w="96575" h="129278" extrusionOk="0">
                  <a:moveTo>
                    <a:pt x="0" y="129279"/>
                  </a:moveTo>
                  <a:lnTo>
                    <a:pt x="96576" y="32703"/>
                  </a:lnTo>
                  <a:cubicBezTo>
                    <a:pt x="72203" y="19657"/>
                    <a:pt x="45660" y="8144"/>
                    <a:pt x="17567" y="3136"/>
                  </a:cubicBezTo>
                  <a:lnTo>
                    <a:pt x="0" y="0"/>
                  </a:lnTo>
                  <a:close/>
                </a:path>
              </a:pathLst>
            </a:custGeom>
            <a:solidFill>
              <a:srgbClr val="1C1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86" name="Google Shape;186;p13"/>
          <p:cNvSpPr txBox="1"/>
          <p:nvPr/>
        </p:nvSpPr>
        <p:spPr>
          <a:xfrm>
            <a:off x="2002875" y="2508881"/>
            <a:ext cx="2108700" cy="923400"/>
          </a:xfrm>
          <a:prstGeom prst="rect">
            <a:avLst/>
          </a:prstGeom>
          <a:noFill/>
          <a:ln>
            <a:noFill/>
          </a:ln>
        </p:spPr>
        <p:txBody>
          <a:bodyPr spcFirstLastPara="1" wrap="square" lIns="91425" tIns="27425" rIns="91425" bIns="182875" anchor="b" anchorCtr="0">
            <a:noAutofit/>
          </a:bodyPr>
          <a:lstStyle/>
          <a:p>
            <a:pPr marL="0" lvl="0" indent="0" algn="l" rtl="0">
              <a:spcBef>
                <a:spcPts val="0"/>
              </a:spcBef>
              <a:spcAft>
                <a:spcPts val="0"/>
              </a:spcAft>
              <a:buNone/>
            </a:pPr>
            <a:r>
              <a:rPr lang="en-US" sz="1900" b="1">
                <a:solidFill>
                  <a:srgbClr val="1C1C1C"/>
                </a:solidFill>
                <a:latin typeface="Inter"/>
                <a:ea typeface="Inter"/>
                <a:cs typeface="Inter"/>
                <a:sym typeface="Inter"/>
              </a:rPr>
              <a:t>Data Analysis</a:t>
            </a:r>
            <a:endParaRPr sz="1900" b="1">
              <a:solidFill>
                <a:srgbClr val="1C1C1C"/>
              </a:solidFill>
              <a:latin typeface="Inter"/>
              <a:ea typeface="Inter"/>
              <a:cs typeface="Inter"/>
              <a:sym typeface="Inter"/>
            </a:endParaRPr>
          </a:p>
        </p:txBody>
      </p:sp>
      <p:sp>
        <p:nvSpPr>
          <p:cNvPr id="187" name="Google Shape;187;p13"/>
          <p:cNvSpPr txBox="1"/>
          <p:nvPr/>
        </p:nvSpPr>
        <p:spPr>
          <a:xfrm>
            <a:off x="9311932" y="2683375"/>
            <a:ext cx="2108700" cy="727500"/>
          </a:xfrm>
          <a:prstGeom prst="rect">
            <a:avLst/>
          </a:prstGeom>
          <a:noFill/>
          <a:ln>
            <a:noFill/>
          </a:ln>
        </p:spPr>
        <p:txBody>
          <a:bodyPr spcFirstLastPara="1" wrap="square" lIns="91425" tIns="27425" rIns="91425" bIns="182875" anchor="b" anchorCtr="0">
            <a:noAutofit/>
          </a:bodyPr>
          <a:lstStyle/>
          <a:p>
            <a:pPr marL="0" lvl="0" indent="0" algn="l" rtl="0">
              <a:spcBef>
                <a:spcPts val="0"/>
              </a:spcBef>
              <a:spcAft>
                <a:spcPts val="0"/>
              </a:spcAft>
              <a:buNone/>
            </a:pPr>
            <a:r>
              <a:rPr lang="en-US" sz="1900" b="1">
                <a:solidFill>
                  <a:srgbClr val="1C1C1C"/>
                </a:solidFill>
                <a:latin typeface="Inter"/>
                <a:ea typeface="Inter"/>
                <a:cs typeface="Inter"/>
                <a:sym typeface="Inter"/>
              </a:rPr>
              <a:t>Data Cleaning</a:t>
            </a:r>
            <a:endParaRPr sz="1100">
              <a:solidFill>
                <a:srgbClr val="1C1C1C"/>
              </a:solidFill>
              <a:latin typeface="Catamaran"/>
              <a:ea typeface="Catamaran"/>
              <a:cs typeface="Catamaran"/>
              <a:sym typeface="Catamaran"/>
            </a:endParaRPr>
          </a:p>
        </p:txBody>
      </p:sp>
      <p:sp>
        <p:nvSpPr>
          <p:cNvPr id="188" name="Google Shape;188;p13"/>
          <p:cNvSpPr txBox="1"/>
          <p:nvPr/>
        </p:nvSpPr>
        <p:spPr>
          <a:xfrm>
            <a:off x="8273825" y="4976325"/>
            <a:ext cx="3918300" cy="1438200"/>
          </a:xfrm>
          <a:prstGeom prst="rect">
            <a:avLst/>
          </a:prstGeom>
          <a:noFill/>
          <a:ln>
            <a:noFill/>
          </a:ln>
        </p:spPr>
        <p:txBody>
          <a:bodyPr spcFirstLastPara="1" wrap="square" lIns="91425" tIns="27425" rIns="91425" bIns="182875" anchor="b" anchorCtr="0">
            <a:noAutofit/>
          </a:bodyPr>
          <a:lstStyle/>
          <a:p>
            <a:pPr marL="0" lvl="0" indent="0" algn="l" rtl="0">
              <a:spcBef>
                <a:spcPts val="0"/>
              </a:spcBef>
              <a:spcAft>
                <a:spcPts val="0"/>
              </a:spcAft>
              <a:buNone/>
            </a:pPr>
            <a:r>
              <a:rPr lang="en-US" sz="1900" b="1">
                <a:solidFill>
                  <a:srgbClr val="1C1C1C"/>
                </a:solidFill>
                <a:latin typeface="Catamaran"/>
                <a:ea typeface="Catamaran"/>
                <a:cs typeface="Catamaran"/>
                <a:sym typeface="Catamaran"/>
              </a:rPr>
              <a:t> </a:t>
            </a:r>
            <a:r>
              <a:rPr lang="en-US" sz="1900" b="1"/>
              <a:t>Exploratory Data Analysis (EDA)</a:t>
            </a:r>
            <a:endParaRPr sz="1900" b="1"/>
          </a:p>
          <a:p>
            <a:pPr marL="0" lvl="0" indent="0" algn="l" rtl="0">
              <a:spcBef>
                <a:spcPts val="0"/>
              </a:spcBef>
              <a:spcAft>
                <a:spcPts val="0"/>
              </a:spcAft>
              <a:buNone/>
            </a:pPr>
            <a:endParaRPr sz="2200" b="1">
              <a:solidFill>
                <a:srgbClr val="1C1C1C"/>
              </a:solidFill>
              <a:latin typeface="Inter"/>
              <a:ea typeface="Inter"/>
              <a:cs typeface="Inter"/>
              <a:sym typeface="Inter"/>
            </a:endParaRPr>
          </a:p>
        </p:txBody>
      </p:sp>
      <p:sp>
        <p:nvSpPr>
          <p:cNvPr id="189" name="Google Shape;189;p13"/>
          <p:cNvSpPr txBox="1"/>
          <p:nvPr/>
        </p:nvSpPr>
        <p:spPr>
          <a:xfrm>
            <a:off x="7011324" y="987300"/>
            <a:ext cx="2039100" cy="923400"/>
          </a:xfrm>
          <a:prstGeom prst="rect">
            <a:avLst/>
          </a:prstGeom>
          <a:noFill/>
          <a:ln>
            <a:noFill/>
          </a:ln>
        </p:spPr>
        <p:txBody>
          <a:bodyPr spcFirstLastPara="1" wrap="square" lIns="91425" tIns="27425" rIns="91425" bIns="182875" anchor="b" anchorCtr="0">
            <a:noAutofit/>
          </a:bodyPr>
          <a:lstStyle/>
          <a:p>
            <a:pPr marL="0" lvl="0" indent="0" algn="l" rtl="0">
              <a:spcBef>
                <a:spcPts val="0"/>
              </a:spcBef>
              <a:spcAft>
                <a:spcPts val="0"/>
              </a:spcAft>
              <a:buNone/>
            </a:pPr>
            <a:r>
              <a:rPr lang="en-US" sz="1900" b="1">
                <a:solidFill>
                  <a:srgbClr val="1C1C1C"/>
                </a:solidFill>
                <a:latin typeface="Inter"/>
                <a:ea typeface="Inter"/>
                <a:cs typeface="Inter"/>
                <a:sym typeface="Inter"/>
              </a:rPr>
              <a:t>Data Collection</a:t>
            </a:r>
            <a:endParaRPr sz="1100">
              <a:solidFill>
                <a:srgbClr val="1C1C1C"/>
              </a:solidFill>
              <a:latin typeface="Catamaran"/>
              <a:ea typeface="Catamaran"/>
              <a:cs typeface="Catamaran"/>
              <a:sym typeface="Catamaran"/>
            </a:endParaRPr>
          </a:p>
        </p:txBody>
      </p:sp>
      <p:sp>
        <p:nvSpPr>
          <p:cNvPr id="190" name="Google Shape;190;p13"/>
          <p:cNvSpPr txBox="1"/>
          <p:nvPr/>
        </p:nvSpPr>
        <p:spPr>
          <a:xfrm>
            <a:off x="2981474" y="5206225"/>
            <a:ext cx="1662900" cy="923400"/>
          </a:xfrm>
          <a:prstGeom prst="rect">
            <a:avLst/>
          </a:prstGeom>
          <a:noFill/>
          <a:ln>
            <a:noFill/>
          </a:ln>
        </p:spPr>
        <p:txBody>
          <a:bodyPr spcFirstLastPara="1" wrap="square" lIns="91425" tIns="27425" rIns="91425" bIns="182875" anchor="b" anchorCtr="0">
            <a:noAutofit/>
          </a:bodyPr>
          <a:lstStyle/>
          <a:p>
            <a:pPr marL="0" lvl="0" indent="0" algn="l" rtl="0">
              <a:spcBef>
                <a:spcPts val="0"/>
              </a:spcBef>
              <a:spcAft>
                <a:spcPts val="0"/>
              </a:spcAft>
              <a:buNone/>
            </a:pPr>
            <a:r>
              <a:rPr lang="en-US" sz="2000" b="1">
                <a:solidFill>
                  <a:srgbClr val="1C1C1C"/>
                </a:solidFill>
                <a:latin typeface="Inter"/>
                <a:ea typeface="Inter"/>
                <a:cs typeface="Inter"/>
                <a:sym typeface="Inter"/>
              </a:rPr>
              <a:t>Data Model</a:t>
            </a:r>
            <a:endParaRPr sz="1200">
              <a:solidFill>
                <a:srgbClr val="1C1C1C"/>
              </a:solidFill>
              <a:latin typeface="Catamaran"/>
              <a:ea typeface="Catamaran"/>
              <a:cs typeface="Catamaran"/>
              <a:sym typeface="Catamaran"/>
            </a:endParaRPr>
          </a:p>
        </p:txBody>
      </p:sp>
      <p:grpSp>
        <p:nvGrpSpPr>
          <p:cNvPr id="191" name="Google Shape;191;p13"/>
          <p:cNvGrpSpPr/>
          <p:nvPr/>
        </p:nvGrpSpPr>
        <p:grpSpPr>
          <a:xfrm>
            <a:off x="5051068" y="5538427"/>
            <a:ext cx="284696" cy="315320"/>
            <a:chOff x="5633335" y="1212860"/>
            <a:chExt cx="283505" cy="322677"/>
          </a:xfrm>
        </p:grpSpPr>
        <p:sp>
          <p:nvSpPr>
            <p:cNvPr id="192" name="Google Shape;192;p13"/>
            <p:cNvSpPr/>
            <p:nvPr/>
          </p:nvSpPr>
          <p:spPr>
            <a:xfrm>
              <a:off x="5671150" y="1212860"/>
              <a:ext cx="207903" cy="56700"/>
            </a:xfrm>
            <a:custGeom>
              <a:avLst/>
              <a:gdLst/>
              <a:ahLst/>
              <a:cxnLst/>
              <a:rect l="l" t="t" r="r" b="b"/>
              <a:pathLst>
                <a:path w="328701" h="89645" extrusionOk="0">
                  <a:moveTo>
                    <a:pt x="0" y="0"/>
                  </a:moveTo>
                  <a:lnTo>
                    <a:pt x="0" y="89646"/>
                  </a:lnTo>
                  <a:lnTo>
                    <a:pt x="328702" y="89646"/>
                  </a:lnTo>
                  <a:lnTo>
                    <a:pt x="328702" y="0"/>
                  </a:lnTo>
                  <a:lnTo>
                    <a:pt x="268938" y="0"/>
                  </a:lnTo>
                  <a:lnTo>
                    <a:pt x="268938" y="29882"/>
                  </a:lnTo>
                  <a:lnTo>
                    <a:pt x="209174" y="29882"/>
                  </a:lnTo>
                  <a:lnTo>
                    <a:pt x="209174" y="0"/>
                  </a:lnTo>
                  <a:lnTo>
                    <a:pt x="119528" y="0"/>
                  </a:lnTo>
                  <a:lnTo>
                    <a:pt x="119528" y="29882"/>
                  </a:lnTo>
                  <a:lnTo>
                    <a:pt x="59764" y="29882"/>
                  </a:lnTo>
                  <a:lnTo>
                    <a:pt x="59764" y="0"/>
                  </a:lnTo>
                  <a:close/>
                </a:path>
              </a:pathLst>
            </a:custGeom>
            <a:solidFill>
              <a:srgbClr val="1C1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13"/>
            <p:cNvSpPr/>
            <p:nvPr/>
          </p:nvSpPr>
          <p:spPr>
            <a:xfrm>
              <a:off x="5676690" y="1288490"/>
              <a:ext cx="196829" cy="37800"/>
            </a:xfrm>
            <a:custGeom>
              <a:avLst/>
              <a:gdLst/>
              <a:ahLst/>
              <a:cxnLst/>
              <a:rect l="l" t="t" r="r" b="b"/>
              <a:pathLst>
                <a:path w="311192" h="59763" extrusionOk="0">
                  <a:moveTo>
                    <a:pt x="0" y="0"/>
                  </a:moveTo>
                  <a:lnTo>
                    <a:pt x="49251" y="59764"/>
                  </a:lnTo>
                  <a:lnTo>
                    <a:pt x="261942" y="59764"/>
                  </a:lnTo>
                  <a:lnTo>
                    <a:pt x="311193" y="0"/>
                  </a:lnTo>
                  <a:close/>
                </a:path>
              </a:pathLst>
            </a:custGeom>
            <a:solidFill>
              <a:srgbClr val="1C1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13"/>
            <p:cNvSpPr/>
            <p:nvPr/>
          </p:nvSpPr>
          <p:spPr>
            <a:xfrm>
              <a:off x="5633335" y="1497737"/>
              <a:ext cx="283505" cy="37800"/>
            </a:xfrm>
            <a:custGeom>
              <a:avLst/>
              <a:gdLst/>
              <a:ahLst/>
              <a:cxnLst/>
              <a:rect l="l" t="t" r="r" b="b"/>
              <a:pathLst>
                <a:path w="448229" h="59763" extrusionOk="0">
                  <a:moveTo>
                    <a:pt x="382762" y="0"/>
                  </a:moveTo>
                  <a:lnTo>
                    <a:pt x="65468" y="0"/>
                  </a:lnTo>
                  <a:lnTo>
                    <a:pt x="50527" y="29882"/>
                  </a:lnTo>
                  <a:lnTo>
                    <a:pt x="0" y="29882"/>
                  </a:lnTo>
                  <a:lnTo>
                    <a:pt x="0" y="59764"/>
                  </a:lnTo>
                  <a:lnTo>
                    <a:pt x="448230" y="59764"/>
                  </a:lnTo>
                  <a:lnTo>
                    <a:pt x="448230" y="29882"/>
                  </a:lnTo>
                  <a:lnTo>
                    <a:pt x="397703" y="29882"/>
                  </a:lnTo>
                  <a:close/>
                </a:path>
              </a:pathLst>
            </a:custGeom>
            <a:solidFill>
              <a:srgbClr val="1C1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13"/>
            <p:cNvSpPr/>
            <p:nvPr/>
          </p:nvSpPr>
          <p:spPr>
            <a:xfrm>
              <a:off x="5691048" y="1345214"/>
              <a:ext cx="168124" cy="133562"/>
            </a:xfrm>
            <a:custGeom>
              <a:avLst/>
              <a:gdLst/>
              <a:ahLst/>
              <a:cxnLst/>
              <a:rect l="l" t="t" r="r" b="b"/>
              <a:pathLst>
                <a:path w="265809" h="211166" extrusionOk="0">
                  <a:moveTo>
                    <a:pt x="0" y="211166"/>
                  </a:moveTo>
                  <a:lnTo>
                    <a:pt x="265810" y="211166"/>
                  </a:lnTo>
                  <a:lnTo>
                    <a:pt x="242569" y="0"/>
                  </a:lnTo>
                  <a:lnTo>
                    <a:pt x="23240" y="0"/>
                  </a:lnTo>
                  <a:close/>
                </a:path>
              </a:pathLst>
            </a:custGeom>
            <a:solidFill>
              <a:srgbClr val="1C1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cxnSp>
        <p:nvCxnSpPr>
          <p:cNvPr id="196" name="Google Shape;196;p13"/>
          <p:cNvCxnSpPr/>
          <p:nvPr/>
        </p:nvCxnSpPr>
        <p:spPr>
          <a:xfrm rot="10800000" flipH="1">
            <a:off x="5582238" y="749975"/>
            <a:ext cx="6019500" cy="9300"/>
          </a:xfrm>
          <a:prstGeom prst="straightConnector1">
            <a:avLst/>
          </a:prstGeom>
          <a:noFill/>
          <a:ln w="19050" cap="flat" cmpd="sng">
            <a:solidFill>
              <a:srgbClr val="4C7996"/>
            </a:solidFill>
            <a:prstDash val="solid"/>
            <a:round/>
            <a:headEnd type="none" w="med" len="med"/>
            <a:tailEnd type="none" w="med" len="med"/>
          </a:ln>
        </p:spPr>
      </p:cxnSp>
      <p:sp>
        <p:nvSpPr>
          <p:cNvPr id="197" name="Google Shape;197;p13"/>
          <p:cNvSpPr txBox="1">
            <a:spLocks noGrp="1"/>
          </p:cNvSpPr>
          <p:nvPr>
            <p:ph type="title"/>
          </p:nvPr>
        </p:nvSpPr>
        <p:spPr>
          <a:xfrm>
            <a:off x="1771025" y="251400"/>
            <a:ext cx="3610200" cy="693900"/>
          </a:xfrm>
          <a:prstGeom prst="rect">
            <a:avLst/>
          </a:prstGeom>
          <a:noFill/>
          <a:ln>
            <a:noFill/>
          </a:ln>
        </p:spPr>
        <p:txBody>
          <a:bodyPr spcFirstLastPara="1" wrap="square" lIns="0" tIns="16500" rIns="0" bIns="0" anchor="t" anchorCtr="0">
            <a:spAutoFit/>
          </a:bodyPr>
          <a:lstStyle/>
          <a:p>
            <a:pPr marL="12700" lvl="0" indent="0" algn="l" rtl="0">
              <a:lnSpc>
                <a:spcPct val="100000"/>
              </a:lnSpc>
              <a:spcBef>
                <a:spcPts val="0"/>
              </a:spcBef>
              <a:spcAft>
                <a:spcPts val="0"/>
              </a:spcAft>
              <a:buNone/>
            </a:pPr>
            <a:r>
              <a:rPr lang="en-US" sz="4400">
                <a:solidFill>
                  <a:srgbClr val="4C7996"/>
                </a:solidFill>
              </a:rPr>
              <a:t>Analysis Steps</a:t>
            </a:r>
            <a:endParaRPr sz="4400">
              <a:solidFill>
                <a:srgbClr val="4C7996"/>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BF5EF"/>
        </a:solidFill>
        <a:effectLst/>
      </p:bgPr>
    </p:bg>
    <p:spTree>
      <p:nvGrpSpPr>
        <p:cNvPr id="1" name="Shape 201"/>
        <p:cNvGrpSpPr/>
        <p:nvPr/>
      </p:nvGrpSpPr>
      <p:grpSpPr>
        <a:xfrm>
          <a:off x="0" y="0"/>
          <a:ext cx="0" cy="0"/>
          <a:chOff x="0" y="0"/>
          <a:chExt cx="0" cy="0"/>
        </a:xfrm>
      </p:grpSpPr>
      <p:pic>
        <p:nvPicPr>
          <p:cNvPr id="202" name="Google Shape;202;p14"/>
          <p:cNvPicPr preferRelativeResize="0"/>
          <p:nvPr/>
        </p:nvPicPr>
        <p:blipFill>
          <a:blip r:embed="rId3">
            <a:alphaModFix/>
          </a:blip>
          <a:stretch>
            <a:fillRect/>
          </a:stretch>
        </p:blipFill>
        <p:spPr>
          <a:xfrm rot="5400000">
            <a:off x="205412" y="4607112"/>
            <a:ext cx="2045471" cy="2456313"/>
          </a:xfrm>
          <a:prstGeom prst="rect">
            <a:avLst/>
          </a:prstGeom>
          <a:noFill/>
          <a:ln>
            <a:noFill/>
          </a:ln>
        </p:spPr>
      </p:pic>
      <p:pic>
        <p:nvPicPr>
          <p:cNvPr id="203" name="Google Shape;203;p14"/>
          <p:cNvPicPr preferRelativeResize="0"/>
          <p:nvPr/>
        </p:nvPicPr>
        <p:blipFill>
          <a:blip r:embed="rId4">
            <a:alphaModFix/>
          </a:blip>
          <a:stretch>
            <a:fillRect/>
          </a:stretch>
        </p:blipFill>
        <p:spPr>
          <a:xfrm rot="5400000">
            <a:off x="10058400" y="-85737"/>
            <a:ext cx="2047875" cy="2219325"/>
          </a:xfrm>
          <a:prstGeom prst="rect">
            <a:avLst/>
          </a:prstGeom>
          <a:noFill/>
          <a:ln>
            <a:noFill/>
          </a:ln>
        </p:spPr>
      </p:pic>
      <p:sp>
        <p:nvSpPr>
          <p:cNvPr id="204" name="Google Shape;204;p14"/>
          <p:cNvSpPr txBox="1"/>
          <p:nvPr/>
        </p:nvSpPr>
        <p:spPr>
          <a:xfrm>
            <a:off x="1753275" y="1574550"/>
            <a:ext cx="6971700" cy="235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b="1">
                <a:solidFill>
                  <a:schemeClr val="dk1"/>
                </a:solidFill>
                <a:highlight>
                  <a:srgbClr val="F8F4F2"/>
                </a:highlight>
                <a:latin typeface="Montserrat"/>
                <a:ea typeface="Montserrat"/>
                <a:cs typeface="Montserrat"/>
                <a:sym typeface="Montserrat"/>
              </a:rPr>
              <a:t>We have collected data files in Excel format from various sites like:</a:t>
            </a:r>
            <a:endParaRPr sz="2300" b="1">
              <a:solidFill>
                <a:schemeClr val="dk1"/>
              </a:solidFill>
              <a:highlight>
                <a:srgbClr val="F8F4F2"/>
              </a:highlight>
              <a:latin typeface="Montserrat"/>
              <a:ea typeface="Montserrat"/>
              <a:cs typeface="Montserrat"/>
              <a:sym typeface="Montserrat"/>
            </a:endParaRPr>
          </a:p>
          <a:p>
            <a:pPr marL="0" lvl="0" indent="0" algn="l" rtl="0">
              <a:spcBef>
                <a:spcPts val="0"/>
              </a:spcBef>
              <a:spcAft>
                <a:spcPts val="0"/>
              </a:spcAft>
              <a:buNone/>
            </a:pPr>
            <a:r>
              <a:rPr lang="en-US" sz="2300" b="1">
                <a:solidFill>
                  <a:schemeClr val="dk1"/>
                </a:solidFill>
                <a:highlight>
                  <a:srgbClr val="F8F4F2"/>
                </a:highlight>
                <a:latin typeface="Montserrat"/>
                <a:ea typeface="Montserrat"/>
                <a:cs typeface="Montserrat"/>
                <a:sym typeface="Montserrat"/>
              </a:rPr>
              <a:t>				</a:t>
            </a:r>
            <a:endParaRPr sz="2300" b="1">
              <a:solidFill>
                <a:schemeClr val="dk1"/>
              </a:solidFill>
              <a:highlight>
                <a:srgbClr val="F8F4F2"/>
              </a:highlight>
              <a:latin typeface="Montserrat"/>
              <a:ea typeface="Montserrat"/>
              <a:cs typeface="Montserrat"/>
              <a:sym typeface="Montserrat"/>
            </a:endParaRPr>
          </a:p>
          <a:p>
            <a:pPr marL="457200" lvl="0" indent="-381000" algn="l" rtl="0">
              <a:spcBef>
                <a:spcPts val="0"/>
              </a:spcBef>
              <a:spcAft>
                <a:spcPts val="0"/>
              </a:spcAft>
              <a:buClr>
                <a:srgbClr val="282523"/>
              </a:buClr>
              <a:buSzPts val="2400"/>
              <a:buFont typeface="Montserrat"/>
              <a:buChar char="●"/>
            </a:pPr>
            <a:r>
              <a:rPr lang="en-US" sz="2400" b="1">
                <a:solidFill>
                  <a:srgbClr val="282523"/>
                </a:solidFill>
                <a:highlight>
                  <a:srgbClr val="F8F4F2"/>
                </a:highlight>
                <a:latin typeface="Montserrat"/>
                <a:ea typeface="Montserrat"/>
                <a:cs typeface="Montserrat"/>
                <a:sym typeface="Montserrat"/>
              </a:rPr>
              <a:t>Kaggle</a:t>
            </a:r>
            <a:endParaRPr sz="2400" b="1">
              <a:solidFill>
                <a:srgbClr val="282523"/>
              </a:solidFill>
              <a:highlight>
                <a:srgbClr val="F8F4F2"/>
              </a:highlight>
              <a:latin typeface="Montserrat"/>
              <a:ea typeface="Montserrat"/>
              <a:cs typeface="Montserrat"/>
              <a:sym typeface="Montserrat"/>
            </a:endParaRPr>
          </a:p>
          <a:p>
            <a:pPr marL="457200" lvl="0" indent="-381000" algn="l" rtl="0">
              <a:spcBef>
                <a:spcPts val="0"/>
              </a:spcBef>
              <a:spcAft>
                <a:spcPts val="0"/>
              </a:spcAft>
              <a:buClr>
                <a:srgbClr val="282523"/>
              </a:buClr>
              <a:buSzPts val="2400"/>
              <a:buFont typeface="Montserrat"/>
              <a:buChar char="●"/>
            </a:pPr>
            <a:r>
              <a:rPr lang="en-US" sz="2400" b="1">
                <a:solidFill>
                  <a:srgbClr val="282523"/>
                </a:solidFill>
                <a:highlight>
                  <a:srgbClr val="F8F4F2"/>
                </a:highlight>
                <a:latin typeface="Montserrat"/>
                <a:ea typeface="Montserrat"/>
                <a:cs typeface="Montserrat"/>
                <a:sym typeface="Montserrat"/>
              </a:rPr>
              <a:t>GitHub</a:t>
            </a:r>
            <a:endParaRPr sz="2400" b="1">
              <a:solidFill>
                <a:srgbClr val="282523"/>
              </a:solidFill>
              <a:highlight>
                <a:srgbClr val="F8F4F2"/>
              </a:highlight>
              <a:latin typeface="Montserrat"/>
              <a:ea typeface="Montserrat"/>
              <a:cs typeface="Montserrat"/>
              <a:sym typeface="Montserrat"/>
            </a:endParaRPr>
          </a:p>
          <a:p>
            <a:pPr marL="457200" lvl="0" indent="-381000" algn="l" rtl="0">
              <a:spcBef>
                <a:spcPts val="0"/>
              </a:spcBef>
              <a:spcAft>
                <a:spcPts val="0"/>
              </a:spcAft>
              <a:buClr>
                <a:srgbClr val="282523"/>
              </a:buClr>
              <a:buSzPts val="2400"/>
              <a:buFont typeface="Montserrat"/>
              <a:buChar char="●"/>
            </a:pPr>
            <a:r>
              <a:rPr lang="en-US" sz="2400" b="1">
                <a:solidFill>
                  <a:srgbClr val="282523"/>
                </a:solidFill>
                <a:highlight>
                  <a:srgbClr val="F8F4F2"/>
                </a:highlight>
                <a:latin typeface="Montserrat"/>
                <a:ea typeface="Montserrat"/>
                <a:cs typeface="Montserrat"/>
                <a:sym typeface="Montserrat"/>
              </a:rPr>
              <a:t>Google Dataset</a:t>
            </a:r>
            <a:endParaRPr sz="2400" b="1">
              <a:solidFill>
                <a:srgbClr val="282523"/>
              </a:solidFill>
              <a:highlight>
                <a:srgbClr val="F8F4F2"/>
              </a:highlight>
              <a:latin typeface="Montserrat"/>
              <a:ea typeface="Montserrat"/>
              <a:cs typeface="Montserrat"/>
              <a:sym typeface="Montserrat"/>
            </a:endParaRPr>
          </a:p>
        </p:txBody>
      </p:sp>
      <p:pic>
        <p:nvPicPr>
          <p:cNvPr id="205" name="Google Shape;205;p14"/>
          <p:cNvPicPr preferRelativeResize="0"/>
          <p:nvPr/>
        </p:nvPicPr>
        <p:blipFill>
          <a:blip r:embed="rId5">
            <a:alphaModFix/>
          </a:blip>
          <a:stretch>
            <a:fillRect/>
          </a:stretch>
        </p:blipFill>
        <p:spPr>
          <a:xfrm>
            <a:off x="7497775" y="2219325"/>
            <a:ext cx="3433800" cy="3032275"/>
          </a:xfrm>
          <a:prstGeom prst="rect">
            <a:avLst/>
          </a:prstGeom>
          <a:noFill/>
          <a:ln>
            <a:noFill/>
          </a:ln>
        </p:spPr>
      </p:pic>
      <p:cxnSp>
        <p:nvCxnSpPr>
          <p:cNvPr id="206" name="Google Shape;206;p14"/>
          <p:cNvCxnSpPr/>
          <p:nvPr/>
        </p:nvCxnSpPr>
        <p:spPr>
          <a:xfrm>
            <a:off x="4175038" y="573700"/>
            <a:ext cx="5295900" cy="1200"/>
          </a:xfrm>
          <a:prstGeom prst="straightConnector1">
            <a:avLst/>
          </a:prstGeom>
          <a:noFill/>
          <a:ln w="19050" cap="flat" cmpd="sng">
            <a:solidFill>
              <a:srgbClr val="4C7996"/>
            </a:solidFill>
            <a:prstDash val="solid"/>
            <a:round/>
            <a:headEnd type="none" w="med" len="med"/>
            <a:tailEnd type="none" w="med" len="med"/>
          </a:ln>
        </p:spPr>
      </p:cxnSp>
      <p:sp>
        <p:nvSpPr>
          <p:cNvPr id="207" name="Google Shape;207;p14"/>
          <p:cNvSpPr txBox="1">
            <a:spLocks noGrp="1"/>
          </p:cNvSpPr>
          <p:nvPr>
            <p:ph type="title"/>
          </p:nvPr>
        </p:nvSpPr>
        <p:spPr>
          <a:xfrm>
            <a:off x="219075" y="99000"/>
            <a:ext cx="4004100" cy="693900"/>
          </a:xfrm>
          <a:prstGeom prst="rect">
            <a:avLst/>
          </a:prstGeom>
          <a:noFill/>
          <a:ln>
            <a:noFill/>
          </a:ln>
        </p:spPr>
        <p:txBody>
          <a:bodyPr spcFirstLastPara="1" wrap="square" lIns="0" tIns="16500" rIns="0" bIns="0" anchor="t" anchorCtr="0">
            <a:spAutoFit/>
          </a:bodyPr>
          <a:lstStyle/>
          <a:p>
            <a:pPr marL="12700" lvl="0" indent="0" algn="l" rtl="0">
              <a:lnSpc>
                <a:spcPct val="100000"/>
              </a:lnSpc>
              <a:spcBef>
                <a:spcPts val="0"/>
              </a:spcBef>
              <a:spcAft>
                <a:spcPts val="0"/>
              </a:spcAft>
              <a:buNone/>
            </a:pPr>
            <a:r>
              <a:rPr lang="en-US" sz="4400">
                <a:solidFill>
                  <a:srgbClr val="4C7996"/>
                </a:solidFill>
              </a:rPr>
              <a:t>Data Collection</a:t>
            </a:r>
            <a:endParaRPr sz="4400">
              <a:solidFill>
                <a:srgbClr val="4C7996"/>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BF5EF"/>
        </a:solidFill>
        <a:effectLst/>
      </p:bgPr>
    </p:bg>
    <p:spTree>
      <p:nvGrpSpPr>
        <p:cNvPr id="1" name="Shape 211"/>
        <p:cNvGrpSpPr/>
        <p:nvPr/>
      </p:nvGrpSpPr>
      <p:grpSpPr>
        <a:xfrm>
          <a:off x="0" y="0"/>
          <a:ext cx="0" cy="0"/>
          <a:chOff x="0" y="0"/>
          <a:chExt cx="0" cy="0"/>
        </a:xfrm>
      </p:grpSpPr>
      <p:pic>
        <p:nvPicPr>
          <p:cNvPr id="212" name="Google Shape;212;p15"/>
          <p:cNvPicPr preferRelativeResize="0"/>
          <p:nvPr/>
        </p:nvPicPr>
        <p:blipFill>
          <a:blip r:embed="rId3">
            <a:alphaModFix/>
          </a:blip>
          <a:stretch>
            <a:fillRect/>
          </a:stretch>
        </p:blipFill>
        <p:spPr>
          <a:xfrm>
            <a:off x="0" y="5875325"/>
            <a:ext cx="12192000" cy="982675"/>
          </a:xfrm>
          <a:prstGeom prst="rect">
            <a:avLst/>
          </a:prstGeom>
          <a:noFill/>
          <a:ln>
            <a:noFill/>
          </a:ln>
        </p:spPr>
      </p:pic>
      <p:sp>
        <p:nvSpPr>
          <p:cNvPr id="213" name="Google Shape;213;p15"/>
          <p:cNvSpPr txBox="1"/>
          <p:nvPr/>
        </p:nvSpPr>
        <p:spPr>
          <a:xfrm>
            <a:off x="602600" y="1185775"/>
            <a:ext cx="8669700" cy="374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4C7996"/>
                </a:solidFill>
                <a:latin typeface="Montserrat"/>
                <a:ea typeface="Montserrat"/>
                <a:cs typeface="Montserrat"/>
                <a:sym typeface="Montserrat"/>
              </a:rPr>
              <a:t>Data Volume: </a:t>
            </a:r>
            <a:r>
              <a:rPr lang="en-US" sz="2400" b="1">
                <a:latin typeface="Montserrat"/>
                <a:ea typeface="Montserrat"/>
                <a:cs typeface="Montserrat"/>
                <a:sym typeface="Montserrat"/>
              </a:rPr>
              <a:t> Thousands of records representing flights over a specified period. </a:t>
            </a:r>
            <a:endParaRPr sz="2400" b="1">
              <a:latin typeface="Montserrat"/>
              <a:ea typeface="Montserrat"/>
              <a:cs typeface="Montserrat"/>
              <a:sym typeface="Montserrat"/>
            </a:endParaRPr>
          </a:p>
          <a:p>
            <a:pPr marL="0" lvl="0" indent="0" algn="l" rtl="0">
              <a:spcBef>
                <a:spcPts val="0"/>
              </a:spcBef>
              <a:spcAft>
                <a:spcPts val="0"/>
              </a:spcAft>
              <a:buNone/>
            </a:pPr>
            <a:endParaRPr sz="2400" b="1">
              <a:latin typeface="Montserrat"/>
              <a:ea typeface="Montserrat"/>
              <a:cs typeface="Montserrat"/>
              <a:sym typeface="Montserrat"/>
            </a:endParaRPr>
          </a:p>
          <a:p>
            <a:pPr marL="0" lvl="0" indent="0" algn="l" rtl="0">
              <a:spcBef>
                <a:spcPts val="0"/>
              </a:spcBef>
              <a:spcAft>
                <a:spcPts val="0"/>
              </a:spcAft>
              <a:buNone/>
            </a:pPr>
            <a:r>
              <a:rPr lang="en-US" sz="2400" b="1">
                <a:latin typeface="Montserrat"/>
                <a:ea typeface="Montserrat"/>
                <a:cs typeface="Montserrat"/>
                <a:sym typeface="Montserrat"/>
              </a:rPr>
              <a:t> </a:t>
            </a:r>
            <a:r>
              <a:rPr lang="en-US" sz="2400" b="1">
                <a:solidFill>
                  <a:srgbClr val="4C7996"/>
                </a:solidFill>
                <a:latin typeface="Montserrat"/>
                <a:ea typeface="Montserrat"/>
                <a:cs typeface="Montserrat"/>
                <a:sym typeface="Montserrat"/>
              </a:rPr>
              <a:t>Common Issues Detected: </a:t>
            </a:r>
            <a:endParaRPr sz="2400" b="1">
              <a:solidFill>
                <a:srgbClr val="4C7996"/>
              </a:solidFill>
              <a:latin typeface="Montserrat"/>
              <a:ea typeface="Montserrat"/>
              <a:cs typeface="Montserrat"/>
              <a:sym typeface="Montserrat"/>
            </a:endParaRPr>
          </a:p>
          <a:p>
            <a:pPr marL="457200" lvl="0" indent="-381000" algn="l" rtl="0">
              <a:spcBef>
                <a:spcPts val="0"/>
              </a:spcBef>
              <a:spcAft>
                <a:spcPts val="0"/>
              </a:spcAft>
              <a:buSzPts val="2400"/>
              <a:buFont typeface="Montserrat"/>
              <a:buChar char="●"/>
            </a:pPr>
            <a:r>
              <a:rPr lang="en-US" sz="2400" b="1">
                <a:latin typeface="Montserrat"/>
                <a:ea typeface="Montserrat"/>
                <a:cs typeface="Montserrat"/>
                <a:sym typeface="Montserrat"/>
              </a:rPr>
              <a:t>Missing Data</a:t>
            </a:r>
            <a:endParaRPr sz="2400" b="1">
              <a:latin typeface="Montserrat"/>
              <a:ea typeface="Montserrat"/>
              <a:cs typeface="Montserrat"/>
              <a:sym typeface="Montserrat"/>
            </a:endParaRPr>
          </a:p>
          <a:p>
            <a:pPr marL="457200" lvl="0" indent="-381000" algn="l" rtl="0">
              <a:spcBef>
                <a:spcPts val="0"/>
              </a:spcBef>
              <a:spcAft>
                <a:spcPts val="0"/>
              </a:spcAft>
              <a:buSzPts val="2400"/>
              <a:buFont typeface="Montserrat"/>
              <a:buChar char="●"/>
            </a:pPr>
            <a:r>
              <a:rPr lang="en-US" sz="2400" b="1">
                <a:latin typeface="Montserrat"/>
                <a:ea typeface="Montserrat"/>
                <a:cs typeface="Montserrat"/>
                <a:sym typeface="Montserrat"/>
              </a:rPr>
              <a:t>Errors</a:t>
            </a:r>
            <a:endParaRPr sz="2400" b="1">
              <a:latin typeface="Montserrat"/>
              <a:ea typeface="Montserrat"/>
              <a:cs typeface="Montserrat"/>
              <a:sym typeface="Montserrat"/>
            </a:endParaRPr>
          </a:p>
          <a:p>
            <a:pPr marL="457200" lvl="0" indent="-381000" algn="l" rtl="0">
              <a:spcBef>
                <a:spcPts val="0"/>
              </a:spcBef>
              <a:spcAft>
                <a:spcPts val="0"/>
              </a:spcAft>
              <a:buSzPts val="2400"/>
              <a:buFont typeface="Montserrat"/>
              <a:buChar char="●"/>
            </a:pPr>
            <a:r>
              <a:rPr lang="en-US" sz="2400" b="1">
                <a:latin typeface="Montserrat"/>
                <a:ea typeface="Montserrat"/>
                <a:cs typeface="Montserrat"/>
                <a:sym typeface="Montserrat"/>
              </a:rPr>
              <a:t>Duplicates</a:t>
            </a:r>
            <a:endParaRPr sz="2400" b="1">
              <a:latin typeface="Montserrat"/>
              <a:ea typeface="Montserrat"/>
              <a:cs typeface="Montserrat"/>
              <a:sym typeface="Montserrat"/>
            </a:endParaRPr>
          </a:p>
          <a:p>
            <a:pPr marL="0" lvl="0" indent="0" algn="l" rtl="0">
              <a:spcBef>
                <a:spcPts val="0"/>
              </a:spcBef>
              <a:spcAft>
                <a:spcPts val="0"/>
              </a:spcAft>
              <a:buNone/>
            </a:pPr>
            <a:r>
              <a:rPr lang="en-US" sz="2400" b="1">
                <a:latin typeface="Montserrat"/>
                <a:ea typeface="Montserrat"/>
                <a:cs typeface="Montserrat"/>
                <a:sym typeface="Montserrat"/>
              </a:rPr>
              <a:t> </a:t>
            </a:r>
            <a:endParaRPr sz="2400" b="1">
              <a:latin typeface="Montserrat"/>
              <a:ea typeface="Montserrat"/>
              <a:cs typeface="Montserrat"/>
              <a:sym typeface="Montserrat"/>
            </a:endParaRPr>
          </a:p>
          <a:p>
            <a:pPr marL="0" lvl="0" indent="0" algn="l" rtl="0">
              <a:spcBef>
                <a:spcPts val="0"/>
              </a:spcBef>
              <a:spcAft>
                <a:spcPts val="0"/>
              </a:spcAft>
              <a:buNone/>
            </a:pPr>
            <a:r>
              <a:rPr lang="en-US" sz="2400" b="1">
                <a:solidFill>
                  <a:srgbClr val="4C7996"/>
                </a:solidFill>
                <a:latin typeface="Montserrat"/>
                <a:ea typeface="Montserrat"/>
                <a:cs typeface="Montserrat"/>
                <a:sym typeface="Montserrat"/>
              </a:rPr>
              <a:t>Data Type Mismatches: </a:t>
            </a:r>
            <a:r>
              <a:rPr lang="en-US" sz="2400" b="1">
                <a:latin typeface="Montserrat"/>
                <a:ea typeface="Montserrat"/>
                <a:cs typeface="Montserrat"/>
                <a:sym typeface="Montserrat"/>
              </a:rPr>
              <a:t>Certain columns may have incorrect data types (e.g., times stored as text). </a:t>
            </a:r>
            <a:endParaRPr sz="2400" b="1">
              <a:latin typeface="Montserrat"/>
              <a:ea typeface="Montserrat"/>
              <a:cs typeface="Montserrat"/>
              <a:sym typeface="Montserrat"/>
            </a:endParaRPr>
          </a:p>
        </p:txBody>
      </p:sp>
      <p:pic>
        <p:nvPicPr>
          <p:cNvPr id="214" name="Google Shape;214;p15"/>
          <p:cNvPicPr preferRelativeResize="0"/>
          <p:nvPr/>
        </p:nvPicPr>
        <p:blipFill>
          <a:blip r:embed="rId4">
            <a:alphaModFix/>
          </a:blip>
          <a:stretch>
            <a:fillRect/>
          </a:stretch>
        </p:blipFill>
        <p:spPr>
          <a:xfrm>
            <a:off x="10715637" y="0"/>
            <a:ext cx="1476375" cy="1343025"/>
          </a:xfrm>
          <a:prstGeom prst="rect">
            <a:avLst/>
          </a:prstGeom>
          <a:noFill/>
          <a:ln>
            <a:noFill/>
          </a:ln>
        </p:spPr>
      </p:pic>
      <p:cxnSp>
        <p:nvCxnSpPr>
          <p:cNvPr id="215" name="Google Shape;215;p15"/>
          <p:cNvCxnSpPr/>
          <p:nvPr/>
        </p:nvCxnSpPr>
        <p:spPr>
          <a:xfrm rot="10800000" flipH="1">
            <a:off x="3662888" y="562100"/>
            <a:ext cx="6774300" cy="45000"/>
          </a:xfrm>
          <a:prstGeom prst="straightConnector1">
            <a:avLst/>
          </a:prstGeom>
          <a:noFill/>
          <a:ln w="19050" cap="flat" cmpd="sng">
            <a:solidFill>
              <a:schemeClr val="dk2"/>
            </a:solidFill>
            <a:prstDash val="solid"/>
            <a:round/>
            <a:headEnd type="none" w="med" len="med"/>
            <a:tailEnd type="none" w="med" len="med"/>
          </a:ln>
        </p:spPr>
      </p:cxnSp>
      <p:pic>
        <p:nvPicPr>
          <p:cNvPr id="216" name="Google Shape;216;p15"/>
          <p:cNvPicPr preferRelativeResize="0"/>
          <p:nvPr/>
        </p:nvPicPr>
        <p:blipFill>
          <a:blip r:embed="rId5">
            <a:alphaModFix/>
          </a:blip>
          <a:stretch>
            <a:fillRect/>
          </a:stretch>
        </p:blipFill>
        <p:spPr>
          <a:xfrm>
            <a:off x="8337875" y="1086850"/>
            <a:ext cx="4004100" cy="4253800"/>
          </a:xfrm>
          <a:prstGeom prst="rect">
            <a:avLst/>
          </a:prstGeom>
          <a:noFill/>
          <a:ln>
            <a:noFill/>
          </a:ln>
        </p:spPr>
      </p:pic>
      <p:sp>
        <p:nvSpPr>
          <p:cNvPr id="217" name="Google Shape;217;p15"/>
          <p:cNvSpPr txBox="1">
            <a:spLocks noGrp="1"/>
          </p:cNvSpPr>
          <p:nvPr>
            <p:ph type="title"/>
          </p:nvPr>
        </p:nvSpPr>
        <p:spPr>
          <a:xfrm>
            <a:off x="247025" y="99000"/>
            <a:ext cx="4004100" cy="693900"/>
          </a:xfrm>
          <a:prstGeom prst="rect">
            <a:avLst/>
          </a:prstGeom>
          <a:noFill/>
          <a:ln>
            <a:noFill/>
          </a:ln>
        </p:spPr>
        <p:txBody>
          <a:bodyPr spcFirstLastPara="1" wrap="square" lIns="0" tIns="16500" rIns="0" bIns="0" anchor="t" anchorCtr="0">
            <a:spAutoFit/>
          </a:bodyPr>
          <a:lstStyle/>
          <a:p>
            <a:pPr marL="12700" lvl="0" indent="0" algn="l" rtl="0">
              <a:lnSpc>
                <a:spcPct val="100000"/>
              </a:lnSpc>
              <a:spcBef>
                <a:spcPts val="0"/>
              </a:spcBef>
              <a:spcAft>
                <a:spcPts val="0"/>
              </a:spcAft>
              <a:buNone/>
            </a:pPr>
            <a:r>
              <a:rPr lang="en-US" sz="4400">
                <a:solidFill>
                  <a:srgbClr val="4C7996"/>
                </a:solidFill>
              </a:rPr>
              <a:t>Data Cleaning</a:t>
            </a:r>
            <a:endParaRPr sz="4400">
              <a:solidFill>
                <a:srgbClr val="4C7996"/>
              </a:solidFil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1128</Words>
  <Application>Microsoft Office PowerPoint</Application>
  <PresentationFormat>Widescreen</PresentationFormat>
  <Paragraphs>147</Paragraphs>
  <Slides>27</Slides>
  <Notes>27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Montserrat Medium</vt:lpstr>
      <vt:lpstr>Montserrat ExtraBold</vt:lpstr>
      <vt:lpstr>Arial</vt:lpstr>
      <vt:lpstr>Catamaran</vt:lpstr>
      <vt:lpstr>Inter</vt:lpstr>
      <vt:lpstr>Montserrat</vt:lpstr>
      <vt:lpstr>Cambria</vt:lpstr>
      <vt:lpstr>Calibri</vt:lpstr>
      <vt:lpstr>Office Theme</vt:lpstr>
      <vt:lpstr>PowerPoint Presentation</vt:lpstr>
      <vt:lpstr>Team Members</vt:lpstr>
      <vt:lpstr>Table Of Contents</vt:lpstr>
      <vt:lpstr>Introduction</vt:lpstr>
      <vt:lpstr>Project Objective</vt:lpstr>
      <vt:lpstr>Business Questions</vt:lpstr>
      <vt:lpstr>Analysis Steps</vt:lpstr>
      <vt:lpstr>Data Collection</vt:lpstr>
      <vt:lpstr>Data Cleaning</vt:lpstr>
      <vt:lpstr>Data Modelling</vt:lpstr>
      <vt:lpstr>Data Modelling</vt:lpstr>
      <vt:lpstr>Data Modelling</vt:lpstr>
      <vt:lpstr>PowerPoint Presentation</vt:lpstr>
      <vt:lpstr>PowerPoint Presentation</vt:lpstr>
      <vt:lpstr>PowerPoint Presentation</vt:lpstr>
      <vt:lpstr>PowerPoint Presentation</vt:lpstr>
      <vt:lpstr>PowerPoint Presentation</vt:lpstr>
      <vt:lpstr>PowerPoint Presentation</vt:lpstr>
      <vt:lpstr>Orders Insights</vt:lpstr>
      <vt:lpstr>Orders Insights</vt:lpstr>
      <vt:lpstr>Orders Recommendations</vt:lpstr>
      <vt:lpstr>Shipping Insights</vt:lpstr>
      <vt:lpstr>Shipping Insights</vt:lpstr>
      <vt:lpstr>Shipping Recommendations</vt:lpstr>
      <vt:lpstr>Map Insights</vt:lpstr>
      <vt:lpstr>Recommendations Summary</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Microsoft account</cp:lastModifiedBy>
  <cp:revision>1</cp:revision>
  <dcterms:modified xsi:type="dcterms:W3CDTF">2024-10-11T05:15:58Z</dcterms:modified>
</cp:coreProperties>
</file>